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8" r:id="rId2"/>
  </p:sldMasterIdLst>
  <p:notesMasterIdLst>
    <p:notesMasterId r:id="rId26"/>
  </p:notesMasterIdLst>
  <p:sldIdLst>
    <p:sldId id="256" r:id="rId3"/>
    <p:sldId id="275" r:id="rId4"/>
    <p:sldId id="312" r:id="rId5"/>
    <p:sldId id="277" r:id="rId6"/>
    <p:sldId id="309" r:id="rId7"/>
    <p:sldId id="318" r:id="rId8"/>
    <p:sldId id="319" r:id="rId9"/>
    <p:sldId id="286" r:id="rId10"/>
    <p:sldId id="310" r:id="rId11"/>
    <p:sldId id="311" r:id="rId12"/>
    <p:sldId id="282" r:id="rId13"/>
    <p:sldId id="305" r:id="rId14"/>
    <p:sldId id="317" r:id="rId15"/>
    <p:sldId id="313" r:id="rId16"/>
    <p:sldId id="314" r:id="rId17"/>
    <p:sldId id="297" r:id="rId18"/>
    <p:sldId id="315" r:id="rId19"/>
    <p:sldId id="320" r:id="rId20"/>
    <p:sldId id="316" r:id="rId21"/>
    <p:sldId id="298" r:id="rId22"/>
    <p:sldId id="303" r:id="rId23"/>
    <p:sldId id="306" r:id="rId24"/>
    <p:sldId id="26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rgas, Gerardo, VSOSDGO," initials="VGV" lastIdx="1" clrIdx="0">
    <p:extLst>
      <p:ext uri="{19B8F6BF-5375-455C-9EA6-DF929625EA0E}">
        <p15:presenceInfo xmlns:p15="http://schemas.microsoft.com/office/powerpoint/2012/main" userId="S::gerardo.vargas@va.gov::dba12f12-6e92-4fcc-95a7-e0a420d900f9" providerId="AD"/>
      </p:ext>
    </p:extLst>
  </p:cmAuthor>
  <p:cmAuthor id="2" name="Gerardo Vargas" initials="GV" lastIdx="1" clrIdx="1">
    <p:extLst>
      <p:ext uri="{19B8F6BF-5375-455C-9EA6-DF929625EA0E}">
        <p15:presenceInfo xmlns:p15="http://schemas.microsoft.com/office/powerpoint/2012/main" userId="S::GVargas@vfw.org::f05e7955-494d-451f-be94-925b5afaf0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895" autoAdjust="0"/>
  </p:normalViewPr>
  <p:slideViewPr>
    <p:cSldViewPr snapToGrid="0">
      <p:cViewPr varScale="1">
        <p:scale>
          <a:sx n="60" d="100"/>
          <a:sy n="60" d="100"/>
        </p:scale>
        <p:origin x="155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3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79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98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73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05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80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75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37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0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236"/>
            <a:ext cx="105156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572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0962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8715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4749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9101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8239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2022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803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01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8073"/>
            <a:ext cx="515620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8073"/>
            <a:ext cx="515620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12801" y="1524000"/>
            <a:ext cx="1054099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860613" y="1515035"/>
            <a:ext cx="10493188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6871" y="134472"/>
            <a:ext cx="8450731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3871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3773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292F-3757-4C2B-86FE-6502323F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6984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12192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12192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794" y="273874"/>
            <a:ext cx="2636647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57184-758F-46C6-829C-9131FC8CEBDA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514548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535" y="623549"/>
            <a:ext cx="4659333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6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barrett@vfw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.gov/find-form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fw.org/assistance/va-claims-separation-benefits/pre-discharge-locations-and-contact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.gov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bdd@vfw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drummond@vfw.org" TargetMode="External"/><Relationship Id="rId5" Type="http://schemas.openxmlformats.org/officeDocument/2006/relationships/hyperlink" Target="mailto:mgilliam@vfw.org" TargetMode="External"/><Relationship Id="rId4" Type="http://schemas.openxmlformats.org/officeDocument/2006/relationships/hyperlink" Target="mailto:kbuckner@vfw.or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vfw.org/assistance/va-claims-separation-benefits/pre-discharge-locations-and-contacts" TargetMode="External"/><Relationship Id="rId2" Type="http://schemas.openxmlformats.org/officeDocument/2006/relationships/hyperlink" Target="http://www.vfw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va.gov/" TargetMode="External"/><Relationship Id="rId4" Type="http://schemas.openxmlformats.org/officeDocument/2006/relationships/hyperlink" Target="http://www.vfw.org/assistance/va-claims-separation-benefits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43075" y="2098375"/>
            <a:ext cx="58192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 Separation Claim Process BDD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E8AFB6-96DF-4F8C-A316-A68E35432B14}"/>
              </a:ext>
            </a:extLst>
          </p:cNvPr>
          <p:cNvSpPr txBox="1"/>
          <p:nvPr/>
        </p:nvSpPr>
        <p:spPr>
          <a:xfrm>
            <a:off x="5479568" y="3945421"/>
            <a:ext cx="60827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W.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Barett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MS, MPA</a:t>
            </a:r>
          </a:p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Associate Director,  Field Operations, NVS</a:t>
            </a:r>
          </a:p>
          <a:p>
            <a:pPr algn="r"/>
            <a:r>
              <a:rPr lang="en-US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mbarrett@vfw.org</a:t>
            </a:r>
            <a:endParaRPr lang="en-US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mark.barrett@va.gov</a:t>
            </a:r>
          </a:p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619-797-7809</a:t>
            </a:r>
          </a:p>
        </p:txBody>
      </p:sp>
    </p:spTree>
    <p:extLst>
      <p:ext uri="{BB962C8B-B14F-4D97-AF65-F5344CB8AC3E}">
        <p14:creationId xmlns:p14="http://schemas.microsoft.com/office/powerpoint/2010/main" val="130789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AE42F-4FDB-40FB-8778-E8781AED7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435" y="1236619"/>
            <a:ext cx="11905130" cy="5484857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Private Treatment Records</a:t>
            </a:r>
            <a:r>
              <a:rPr lang="en-US" sz="2800" dirty="0"/>
              <a:t> (if applicable)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Medical and Psychological Records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Do not assume, if outsourced, treatment notes are available in military records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Sleep Studies and CPAP Receipts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Dependents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-- Spouses (including military spouses)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-- Biological/Step-Child/Adopted Child (preceding 18 </a:t>
            </a:r>
            <a:r>
              <a:rPr lang="en-US" sz="2400" dirty="0" err="1"/>
              <a:t>yrs</a:t>
            </a:r>
            <a:r>
              <a:rPr lang="en-US" sz="2400" dirty="0"/>
              <a:t> of age)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-- School Age Child 18 </a:t>
            </a:r>
            <a:r>
              <a:rPr lang="en-US" sz="2400" dirty="0" err="1"/>
              <a:t>yrs</a:t>
            </a:r>
            <a:r>
              <a:rPr lang="en-US" sz="2400" dirty="0"/>
              <a:t> – preceding 23 </a:t>
            </a:r>
            <a:r>
              <a:rPr lang="en-US" sz="2400" dirty="0" err="1"/>
              <a:t>yrs</a:t>
            </a:r>
            <a:r>
              <a:rPr lang="en-US" sz="2400" dirty="0"/>
              <a:t> of age (attending 2/4 </a:t>
            </a:r>
            <a:r>
              <a:rPr lang="en-US" sz="2400" dirty="0" err="1"/>
              <a:t>yr</a:t>
            </a:r>
            <a:r>
              <a:rPr lang="en-US" sz="2400" dirty="0"/>
              <a:t> accredited college)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u="sng" dirty="0"/>
          </a:p>
          <a:p>
            <a:pPr marL="91440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E3921-2271-4912-9387-0E39C355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AEE4B-D7D9-4D63-909C-73A6D57F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Preparing to file VA claim</a:t>
            </a:r>
          </a:p>
        </p:txBody>
      </p:sp>
    </p:spTree>
    <p:extLst>
      <p:ext uri="{BB962C8B-B14F-4D97-AF65-F5344CB8AC3E}">
        <p14:creationId xmlns:p14="http://schemas.microsoft.com/office/powerpoint/2010/main" val="3355923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48AEE1-0E9A-4704-BB64-CF32E5FE6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0109" y="1246909"/>
            <a:ext cx="11594796" cy="523410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Claim form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	VA form 21-526ez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To claim dependents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VA form 21-686c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VA form 21-674 (school age Child)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To claim PTSD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VA form 21-0781 (Combat &amp; Non-Combat)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VA form 21-0781a (military sexual trauma ONLY)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VA form 21-10210 (use to provide any statement)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E63B1-F1BD-4266-821E-89DC9DA31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3DB380-CD76-4889-8C0F-9CFF5392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	VA forms</a:t>
            </a:r>
          </a:p>
        </p:txBody>
      </p:sp>
    </p:spTree>
    <p:extLst>
      <p:ext uri="{BB962C8B-B14F-4D97-AF65-F5344CB8AC3E}">
        <p14:creationId xmlns:p14="http://schemas.microsoft.com/office/powerpoint/2010/main" val="69298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4C00E3-45EB-418A-9C54-C989EF60C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871" y="1332149"/>
            <a:ext cx="11475638" cy="480825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/>
              <a:t>Certain claimed issues may need additional documentation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Logs indicating recurrence [Migraine Headaches, Vertigo, </a:t>
            </a:r>
            <a:r>
              <a:rPr lang="en-US" dirty="0" err="1"/>
              <a:t>etc</a:t>
            </a:r>
            <a:r>
              <a:rPr lang="en-US" dirty="0"/>
              <a:t>]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Stressor statement (PTSD only)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Diagnosis and treatment supports incurrence in service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8583F-B3C3-4A23-AD2B-17196F63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CF994B-6D55-44E9-AE7D-915E0B104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134472"/>
            <a:ext cx="8892988" cy="981732"/>
          </a:xfrm>
        </p:spPr>
        <p:txBody>
          <a:bodyPr/>
          <a:lstStyle/>
          <a:p>
            <a:br>
              <a:rPr lang="en-US" sz="3600" dirty="0"/>
            </a:br>
            <a:r>
              <a:rPr lang="en-US" sz="3600" dirty="0"/>
              <a:t>Special Circumstance Documentation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5187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48AEE1-0E9A-4704-BB64-CF32E5FE6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0109" y="1246909"/>
            <a:ext cx="11594796" cy="5234102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Weblink to find fillable forms online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hlinkClick r:id="rId3"/>
              </a:rPr>
              <a:t>https://www.va.gov/find-forms/</a:t>
            </a:r>
            <a:r>
              <a:rPr lang="en-US" sz="2800" dirty="0"/>
              <a:t>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Pre-Separation VFW Locator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hlinkClick r:id="rId4"/>
              </a:rPr>
              <a:t>Pre-Discharge Locations and Contacts - VFW</a:t>
            </a:r>
            <a:r>
              <a:rPr lang="en-US" sz="2800" dirty="0"/>
              <a:t>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E63B1-F1BD-4266-821E-89DC9DA31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3DB380-CD76-4889-8C0F-9CFF5392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	VA forms weblink</a:t>
            </a:r>
          </a:p>
        </p:txBody>
      </p:sp>
    </p:spTree>
    <p:extLst>
      <p:ext uri="{BB962C8B-B14F-4D97-AF65-F5344CB8AC3E}">
        <p14:creationId xmlns:p14="http://schemas.microsoft.com/office/powerpoint/2010/main" val="2940802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AE42F-4FDB-40FB-8778-E8781AED7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435" y="1236619"/>
            <a:ext cx="11905130" cy="54848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Contract Exam QTC / VES / LHI [BDD]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Exams are in geographic area where claim filed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Availability Requirements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book says 45 days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Two phases of examination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Questionnaire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Physical Assessment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Decisions have consequences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What if I miss an exam?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E3921-2271-4912-9387-0E39C355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AEE4B-D7D9-4D63-909C-73A6D57F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The Examination Process</a:t>
            </a:r>
          </a:p>
        </p:txBody>
      </p:sp>
    </p:spTree>
    <p:extLst>
      <p:ext uri="{BB962C8B-B14F-4D97-AF65-F5344CB8AC3E}">
        <p14:creationId xmlns:p14="http://schemas.microsoft.com/office/powerpoint/2010/main" val="965415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AE42F-4FDB-40FB-8778-E8781AED7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435" y="1236619"/>
            <a:ext cx="11905130" cy="548485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You are leaving the military!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Be specific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Avoid verbiage that necessitates interpretation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Two-part exam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Exam Questionnaire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Exam Assessment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E3921-2271-4912-9387-0E39C355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AEE4B-D7D9-4D63-909C-73A6D57F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Examination Psychology</a:t>
            </a:r>
          </a:p>
        </p:txBody>
      </p:sp>
    </p:spTree>
    <p:extLst>
      <p:ext uri="{BB962C8B-B14F-4D97-AF65-F5344CB8AC3E}">
        <p14:creationId xmlns:p14="http://schemas.microsoft.com/office/powerpoint/2010/main" val="80712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3972E1-AFAB-4CA9-8ED2-DE9C15DCD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818" y="1270865"/>
            <a:ext cx="11776363" cy="49308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u="sng" dirty="0"/>
              <a:t>File VA claim through a VFW VSO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VFW BDD sites locally: JB Anacostia-Bolling, JB Andrews, FT Myers, Bethesda, and NCR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VFW legally represents you throughout the claim process and beyond.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/>
              <a:t>File directly through VA military service coordinator (MSC) or online at www.va.gov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MSC’s are VA representatives that can help you submit your VA claims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All major military installations have MSC’s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MSC’s assist you, however, they do not represent you.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E7681-55EF-4018-9619-59FDFB51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5A2EEC-59A2-498E-82DA-15567449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Where to File claim</a:t>
            </a:r>
          </a:p>
        </p:txBody>
      </p:sp>
    </p:spTree>
    <p:extLst>
      <p:ext uri="{BB962C8B-B14F-4D97-AF65-F5344CB8AC3E}">
        <p14:creationId xmlns:p14="http://schemas.microsoft.com/office/powerpoint/2010/main" val="3506030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5C2B1589-0FCA-42C6-9CE3-D4B8314BD9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0" y="1366044"/>
            <a:ext cx="7796463" cy="535543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E3921-2271-4912-9387-0E39C355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AEE4B-D7D9-4D63-909C-73A6D57F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Reach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F38D9B-CD7D-42E9-94A1-246D45B4DD8A}"/>
              </a:ext>
            </a:extLst>
          </p:cNvPr>
          <p:cNvSpPr txBox="1"/>
          <p:nvPr/>
        </p:nvSpPr>
        <p:spPr>
          <a:xfrm>
            <a:off x="9037320" y="1722120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56</a:t>
            </a:r>
            <a:r>
              <a:rPr lang="en-US" dirty="0"/>
              <a:t> VA Regional Offices [worldwide coverage]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AD35AA-84F9-486C-A590-EF746E458E05}"/>
              </a:ext>
            </a:extLst>
          </p:cNvPr>
          <p:cNvSpPr txBox="1"/>
          <p:nvPr/>
        </p:nvSpPr>
        <p:spPr>
          <a:xfrm>
            <a:off x="9037320" y="2819400"/>
            <a:ext cx="2689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56 </a:t>
            </a:r>
            <a:r>
              <a:rPr lang="en-US" dirty="0"/>
              <a:t>VFW Service Offices [worldwide coverage]</a:t>
            </a:r>
          </a:p>
        </p:txBody>
      </p:sp>
    </p:spTree>
    <p:extLst>
      <p:ext uri="{BB962C8B-B14F-4D97-AF65-F5344CB8AC3E}">
        <p14:creationId xmlns:p14="http://schemas.microsoft.com/office/powerpoint/2010/main" val="343541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E3921-2271-4912-9387-0E39C355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18D57-13A5-4968-950D-8FEF41FA43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AEE4B-D7D9-4D63-909C-73A6D57F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VA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94220-A325-CF28-8800-4F841EF2E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8073"/>
            <a:ext cx="9220200" cy="4808257"/>
          </a:xfrm>
        </p:spPr>
        <p:txBody>
          <a:bodyPr/>
          <a:lstStyle/>
          <a:p>
            <a:r>
              <a:rPr lang="en-US" dirty="0"/>
              <a:t>Begin the process</a:t>
            </a:r>
          </a:p>
          <a:p>
            <a:pPr lvl="1"/>
            <a:r>
              <a:rPr lang="en-US" dirty="0"/>
              <a:t>Sign up for VA Healthcare online at </a:t>
            </a:r>
            <a:r>
              <a:rPr lang="en-US" dirty="0">
                <a:hlinkClick r:id="rId2"/>
              </a:rPr>
              <a:t>www.va.gov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under the VA healthcare portal</a:t>
            </a:r>
          </a:p>
          <a:p>
            <a:r>
              <a:rPr lang="en-US" dirty="0"/>
              <a:t>Healthcare groups are determined by Service-Connected percentage or Needs based.</a:t>
            </a:r>
          </a:p>
        </p:txBody>
      </p:sp>
    </p:spTree>
    <p:extLst>
      <p:ext uri="{BB962C8B-B14F-4D97-AF65-F5344CB8AC3E}">
        <p14:creationId xmlns:p14="http://schemas.microsoft.com/office/powerpoint/2010/main" val="974527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E3921-2271-4912-9387-0E39C355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AEE4B-D7D9-4D63-909C-73A6D57F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Reach - Healthcare</a:t>
            </a:r>
          </a:p>
        </p:txBody>
      </p:sp>
      <p:pic>
        <p:nvPicPr>
          <p:cNvPr id="8" name="Content Placeholder 7" descr="Map&#10;&#10;Description automatically generated">
            <a:extLst>
              <a:ext uri="{FF2B5EF4-FFF2-40B4-BE49-F238E27FC236}">
                <a16:creationId xmlns:a16="http://schemas.microsoft.com/office/drawing/2014/main" id="{28665223-6651-4544-9C7C-A756A3EAB43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3" y="1257142"/>
            <a:ext cx="8277726" cy="5581615"/>
          </a:xfrm>
        </p:spPr>
      </p:pic>
    </p:spTree>
    <p:extLst>
      <p:ext uri="{BB962C8B-B14F-4D97-AF65-F5344CB8AC3E}">
        <p14:creationId xmlns:p14="http://schemas.microsoft.com/office/powerpoint/2010/main" val="354040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94723E-0CC6-4216-92E5-5F1486ED6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871" y="1328927"/>
            <a:ext cx="11516108" cy="4577455"/>
          </a:xfrm>
        </p:spPr>
        <p:txBody>
          <a:bodyPr/>
          <a:lstStyle/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Understanding Pre-Discharge claims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Knowing the claim process time-table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Preparing to file your pre-separation claim </a:t>
            </a:r>
            <a:r>
              <a:rPr lang="en-US" dirty="0">
                <a:solidFill>
                  <a:srgbClr val="C00000"/>
                </a:solidFill>
              </a:rPr>
              <a:t>**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Understanding service connection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Understanding the Examination Process </a:t>
            </a:r>
            <a:r>
              <a:rPr lang="en-US" dirty="0">
                <a:solidFill>
                  <a:srgbClr val="C00000"/>
                </a:solidFill>
              </a:rPr>
              <a:t>***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Additional evidence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81AD9-1F99-4FE6-964F-9BDACB9D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D070B0-08CA-43C1-B578-93DEBE0B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Lesson Plan</a:t>
            </a:r>
          </a:p>
        </p:txBody>
      </p:sp>
    </p:spTree>
    <p:extLst>
      <p:ext uri="{BB962C8B-B14F-4D97-AF65-F5344CB8AC3E}">
        <p14:creationId xmlns:p14="http://schemas.microsoft.com/office/powerpoint/2010/main" val="1152773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70A83A-51A5-4391-B630-F225EB820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315" y="1288472"/>
            <a:ext cx="5574632" cy="506787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990000"/>
                </a:solidFill>
              </a:rPr>
              <a:t>Veterans of Foreign Wars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VFW Washington DC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bdd@vfw.org</a:t>
            </a:r>
            <a:endParaRPr lang="en-US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JB Andrews and JB Anacostia-Bolling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Kevin Buckner 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kbuckner@vfw.org</a:t>
            </a:r>
            <a:endParaRPr lang="en-US" sz="2400" u="sng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Fort Belvoir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 //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Melissa Gilliam            	</a:t>
            </a:r>
            <a:r>
              <a:rPr lang="en-US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mgilliam@vfw.org</a:t>
            </a:r>
            <a:endParaRPr lang="en-US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Naval Support Activity Annapolis and                   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Navy Yard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//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Miranda Drummond     	</a:t>
            </a:r>
            <a:r>
              <a:rPr lang="en-US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6"/>
              </a:rPr>
              <a:t>mdrummond@vfw.org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FE9FB-1C64-4243-AF41-CD00231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AED6DC-4664-49A6-A644-039D8BED2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Point of Contacts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824DE-DC30-4394-A912-627EC749C8BD}"/>
              </a:ext>
            </a:extLst>
          </p:cNvPr>
          <p:cNvSpPr txBox="1"/>
          <p:nvPr/>
        </p:nvSpPr>
        <p:spPr>
          <a:xfrm>
            <a:off x="5818905" y="1288473"/>
            <a:ext cx="63730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 Military Service Coordinators (MSC)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major installations have MSC’s servicing specific areas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37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70A83A-51A5-4391-B630-F225EB820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384" y="1343891"/>
            <a:ext cx="11899231" cy="537758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990000"/>
                </a:solidFill>
              </a:rPr>
              <a:t>VFW help Online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www.vfw.org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Locate a VFW Service Officer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Pre Separation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hlinkClick r:id="rId3"/>
              </a:rPr>
              <a:t>Pre-Discharge Locations and Contacts - VFW</a:t>
            </a:r>
            <a:r>
              <a:rPr lang="en-US" sz="2000" dirty="0"/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Post Service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hlinkClick r:id="rId4"/>
              </a:rPr>
              <a:t>www.vfw.org/assistance/va-claims-separation-benefits</a:t>
            </a:r>
            <a:endParaRPr lang="en-US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VA Help Online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hlinkClick r:id="rId5"/>
              </a:rPr>
              <a:t>https://www.va.gov/</a:t>
            </a:r>
            <a:endParaRPr lang="en-US" sz="2400" dirty="0"/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VA Hotline: 1-800-827-1000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VA  Education: 1-888 442-4551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FE9FB-1C64-4243-AF41-CD00231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AED6DC-4664-49A6-A644-039D8BED2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4065537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952443-F19B-43F6-B23C-ADDD64327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871" y="1332149"/>
            <a:ext cx="11420219" cy="48082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Your VA decision should be completed shortly after separation.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Typically mailed out and received by Veteran w/in 15/30 days following EAOS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You will not know your official rating decision until after you separate from service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Ensure VA always has your correct contact information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/>
              <a:t>Compensation begins to accrue 1</a:t>
            </a:r>
            <a:r>
              <a:rPr lang="en-US" sz="2800" b="1" baseline="30000" dirty="0"/>
              <a:t>st</a:t>
            </a:r>
            <a:r>
              <a:rPr lang="en-US" sz="2800" b="1" dirty="0"/>
              <a:t> day of 1</a:t>
            </a:r>
            <a:r>
              <a:rPr lang="en-US" sz="2800" b="1" baseline="30000" dirty="0"/>
              <a:t>st</a:t>
            </a:r>
            <a:r>
              <a:rPr lang="en-US" sz="2800" b="1" dirty="0"/>
              <a:t> month following separation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11FF5-DFCE-4772-8FD9-22D324BF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98604-FDEF-4F24-89E9-B96F1662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When do my benefits begin</a:t>
            </a:r>
          </a:p>
        </p:txBody>
      </p:sp>
    </p:spTree>
    <p:extLst>
      <p:ext uri="{BB962C8B-B14F-4D97-AF65-F5344CB8AC3E}">
        <p14:creationId xmlns:p14="http://schemas.microsoft.com/office/powerpoint/2010/main" val="2734345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0353" y="2865300"/>
            <a:ext cx="5585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7189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94723E-0CC6-4216-92E5-5F1486ED6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871" y="1328927"/>
            <a:ext cx="11516108" cy="4577455"/>
          </a:xfrm>
        </p:spPr>
        <p:txBody>
          <a:bodyPr/>
          <a:lstStyle/>
          <a:p>
            <a:pPr marL="742950" lvl="0" indent="-74295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Thorough Preparation</a:t>
            </a:r>
          </a:p>
          <a:p>
            <a:pPr marL="742950" lvl="0" indent="-74295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VA Examination Process</a:t>
            </a:r>
          </a:p>
          <a:p>
            <a:pPr marL="742950" lvl="0" indent="-74295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Evidence review, Rating decision, Award Letter</a:t>
            </a:r>
          </a:p>
          <a:p>
            <a:pPr marL="742950" lvl="0" indent="-74295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Decision in Hand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81AD9-1F99-4FE6-964F-9BDACB9D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D070B0-08CA-43C1-B578-93DEBE0B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Game Plan for Success</a:t>
            </a:r>
          </a:p>
        </p:txBody>
      </p:sp>
    </p:spTree>
    <p:extLst>
      <p:ext uri="{BB962C8B-B14F-4D97-AF65-F5344CB8AC3E}">
        <p14:creationId xmlns:p14="http://schemas.microsoft.com/office/powerpoint/2010/main" val="394806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E8B3B9-4A50-4502-B74B-751A77497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871" y="1231277"/>
            <a:ext cx="11684550" cy="48393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/>
              <a:t>Benefits delivery at discharge [BDD]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Typically mailed to recipient w/in 30-day window following separation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800" b="1" dirty="0"/>
              <a:t>Fully developed claim process [FDC]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Claim process begins following separation from service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b="1" dirty="0"/>
          </a:p>
          <a:p>
            <a:pPr marL="0" indent="0">
              <a:spcBef>
                <a:spcPts val="600"/>
              </a:spcBef>
              <a:buNone/>
            </a:pPr>
            <a:endParaRPr lang="en-US" sz="2800" b="1" dirty="0"/>
          </a:p>
          <a:p>
            <a:pPr marL="0" indent="0">
              <a:spcBef>
                <a:spcPts val="600"/>
              </a:spcBef>
              <a:buNone/>
            </a:pPr>
            <a:endParaRPr lang="en-US" sz="2800" b="1" dirty="0"/>
          </a:p>
          <a:p>
            <a:pPr>
              <a:spcBef>
                <a:spcPts val="600"/>
              </a:spcBef>
            </a:pPr>
            <a:endParaRPr lang="en-U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5AA65-98B3-41FC-9966-B39F3D172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0599AE-F225-47F9-AB56-8ED62F84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Pre-Discharge Claims</a:t>
            </a:r>
          </a:p>
        </p:txBody>
      </p:sp>
    </p:spTree>
    <p:extLst>
      <p:ext uri="{BB962C8B-B14F-4D97-AF65-F5344CB8AC3E}">
        <p14:creationId xmlns:p14="http://schemas.microsoft.com/office/powerpoint/2010/main" val="328138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E8B3B9-4A50-4502-B74B-751A77497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871" y="1231276"/>
            <a:ext cx="11684550" cy="549019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b="1" dirty="0"/>
              <a:t>Benefits delivery at discharge (BDD)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180-90 days from EAOS [day for day to include last day]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Priority level high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Rating Decision should be complete shortly following separation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VA Contract Examination QTC / VES / LHI 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/>
              <a:t>Fully developed claim process [FDC or BDD Excluded]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89 days or less from EAOS to include post service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Lesser priority level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Development may not start until after separation                      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VA Contract Examination QTC / VES / LHI / VHA    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5AA65-98B3-41FC-9966-B39F3D172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0599AE-F225-47F9-AB56-8ED62F842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Pre-Discharge Claims</a:t>
            </a:r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F976BE8B-394B-4524-95AE-E1E53E2C28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832" y="1383268"/>
            <a:ext cx="1119300" cy="111930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E8EFEFF-BDCC-47DD-8A16-7CA24685C6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53" y="3117165"/>
            <a:ext cx="1238268" cy="12382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428067-C9EA-5602-75A6-0FF55FDC55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82200" y="4022596"/>
            <a:ext cx="2666592" cy="2666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1355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952443-F19B-43F6-B23C-ADDD64327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21" y="1332147"/>
            <a:ext cx="11420219" cy="55258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BDD Claim (180 – 90)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11FF5-DFCE-4772-8FD9-22D324BF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8686" y="633811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18D57-13A5-4968-950D-8FEF41FA43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98604-FDEF-4F24-89E9-B96F1662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285750"/>
            <a:ext cx="8457079" cy="1046399"/>
          </a:xfrm>
        </p:spPr>
        <p:txBody>
          <a:bodyPr/>
          <a:lstStyle/>
          <a:p>
            <a:r>
              <a:rPr lang="en-US" sz="3600" dirty="0">
                <a:effectLst/>
                <a:ea typeface="Calibri" panose="020F0502020204030204" pitchFamily="34" charset="0"/>
              </a:rPr>
              <a:t>BDD Claim Type (graphically)</a:t>
            </a:r>
            <a:endParaRPr lang="en-US" sz="40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AE26CF2B-A184-4D3B-91F4-3A9CB971D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58" y="2112789"/>
            <a:ext cx="1772562" cy="13234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Claim generation &amp; transmission to VA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63DB16C9-DB11-4A83-BBE4-33939D204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451" y="2027434"/>
            <a:ext cx="2477660" cy="12607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 for contract Examination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Immediate (non-discretionary)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7EBA4C15-ECDC-457E-BB32-58A822DE2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2471" y="2027434"/>
            <a:ext cx="1517815" cy="1200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QTC, VES, LHI Exam (only)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286B6A07-447A-4C39-A15D-D1F952D98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48" y="3706280"/>
            <a:ext cx="2436626" cy="13234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Examinations 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Returned to VA  &amp; Evaluated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555B93A1-1DE8-4274-B412-0D4DC4445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1120" y="3703748"/>
            <a:ext cx="2226380" cy="13673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VSR Reviewed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ok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fwded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RVSR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F7E23B04-EBE4-48B1-BF2A-AE1AA6D9E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2471" y="3665197"/>
            <a:ext cx="2108919" cy="18758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RVSR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Generates draft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Rating Decision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5C2E014D-3599-4745-B890-F35A2C8E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321" y="5297490"/>
            <a:ext cx="2120413" cy="14002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Ltr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VSR  generates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Award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Ltr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46FD9CA1-2411-4573-854D-8BC0F7DE7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623" y="5268779"/>
            <a:ext cx="1934066" cy="10693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Ltr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Mailed to Veteran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4632C445-69C5-4D66-963B-3FB1C5222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7DDEB570-60EC-4AB3-9122-032E6C9E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7895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FECA46-CECC-4260-A89E-095C15637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7C574E39-B01F-443F-B4B8-BFE2ED4E3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FD7C855F-B2CA-495D-83B8-44AB304C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206" y="20159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Rectangle 30">
            <a:extLst>
              <a:ext uri="{FF2B5EF4-FFF2-40B4-BE49-F238E27FC236}">
                <a16:creationId xmlns:a16="http://schemas.microsoft.com/office/drawing/2014/main" id="{A78117A5-84E9-49CD-821E-1EEB5E34C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0590" y="20570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191985AC-8F27-49EB-897B-2DE83ED29BD3}"/>
              </a:ext>
            </a:extLst>
          </p:cNvPr>
          <p:cNvSpPr/>
          <p:nvPr/>
        </p:nvSpPr>
        <p:spPr>
          <a:xfrm>
            <a:off x="2858324" y="2327201"/>
            <a:ext cx="11165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BF9098B0-F4A4-40CA-98EF-7253A8307EDE}"/>
              </a:ext>
            </a:extLst>
          </p:cNvPr>
          <p:cNvSpPr/>
          <p:nvPr/>
        </p:nvSpPr>
        <p:spPr>
          <a:xfrm>
            <a:off x="7205181" y="2299408"/>
            <a:ext cx="9185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C17776DB-3B1A-423B-B43C-8B02F44A91A7}"/>
              </a:ext>
            </a:extLst>
          </p:cNvPr>
          <p:cNvSpPr/>
          <p:nvPr/>
        </p:nvSpPr>
        <p:spPr>
          <a:xfrm>
            <a:off x="6910111" y="4064128"/>
            <a:ext cx="11165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64FB849F-C72D-403F-9E08-747834F769E9}"/>
              </a:ext>
            </a:extLst>
          </p:cNvPr>
          <p:cNvSpPr/>
          <p:nvPr/>
        </p:nvSpPr>
        <p:spPr>
          <a:xfrm>
            <a:off x="3048979" y="3871845"/>
            <a:ext cx="9185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Equals 29">
            <a:extLst>
              <a:ext uri="{FF2B5EF4-FFF2-40B4-BE49-F238E27FC236}">
                <a16:creationId xmlns:a16="http://schemas.microsoft.com/office/drawing/2014/main" id="{B9B31A46-6921-421C-9869-5AE720FD9933}"/>
              </a:ext>
            </a:extLst>
          </p:cNvPr>
          <p:cNvSpPr/>
          <p:nvPr/>
        </p:nvSpPr>
        <p:spPr>
          <a:xfrm>
            <a:off x="3048979" y="542371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16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952443-F19B-43F6-B23C-ADDD64327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21" y="1332147"/>
            <a:ext cx="11420219" cy="55258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BDD Excluded Claim (89 – 1)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11FF5-DFCE-4772-8FD9-22D324BF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8686" y="633811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18D57-13A5-4968-950D-8FEF41FA439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98604-FDEF-4F24-89E9-B96F1662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285750"/>
            <a:ext cx="8457079" cy="1046399"/>
          </a:xfrm>
        </p:spPr>
        <p:txBody>
          <a:bodyPr/>
          <a:lstStyle/>
          <a:p>
            <a:r>
              <a:rPr lang="en-US" sz="3600" dirty="0">
                <a:effectLst/>
                <a:ea typeface="Calibri" panose="020F0502020204030204" pitchFamily="34" charset="0"/>
              </a:rPr>
              <a:t>BDD (Excluded) Claim Type (graphically)</a:t>
            </a:r>
            <a:endParaRPr lang="en-US" sz="40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AE26CF2B-A184-4D3B-91F4-3A9CB971D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58" y="2112789"/>
            <a:ext cx="1772562" cy="13234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Claim generation &amp; transmission to VA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63DB16C9-DB11-4A83-BBE4-33939D204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451" y="2027434"/>
            <a:ext cx="2477660" cy="12607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 for contract Examination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Discretionary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7EBA4C15-ECDC-457E-BB32-58A822DE2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2471" y="2027434"/>
            <a:ext cx="1517815" cy="1200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QTC/ VES/LHI or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VHA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Exam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286B6A07-447A-4C39-A15D-D1F952D98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48" y="3706280"/>
            <a:ext cx="2436626" cy="13234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Examinations 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Returned to VA  &amp; Evaluated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555B93A1-1DE8-4274-B412-0D4DC4445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1120" y="3703748"/>
            <a:ext cx="2226380" cy="13673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VSR Reviewed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ok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fwded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RVSR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F7E23B04-EBE4-48B1-BF2A-AE1AA6D9E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2471" y="3665197"/>
            <a:ext cx="2108919" cy="18758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RVSR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Generates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Rating Decision (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 service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5C2E014D-3599-4745-B890-F35A2C8E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321" y="5297490"/>
            <a:ext cx="2120413" cy="14002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Ltr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VSR  generates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Award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Ltr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46FD9CA1-2411-4573-854D-8BC0F7DE7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623" y="5268779"/>
            <a:ext cx="1934066" cy="10693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Ltr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Mailed to Veteran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4632C445-69C5-4D66-963B-3FB1C5222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7DDEB570-60EC-4AB3-9122-032E6C9E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257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FECA46-CECC-4260-A89E-095C15637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7C574E39-B01F-443F-B4B8-BFE2ED4E3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FD7C855F-B2CA-495D-83B8-44AB304C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206" y="20159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Rectangle 30">
            <a:extLst>
              <a:ext uri="{FF2B5EF4-FFF2-40B4-BE49-F238E27FC236}">
                <a16:creationId xmlns:a16="http://schemas.microsoft.com/office/drawing/2014/main" id="{A78117A5-84E9-49CD-821E-1EEB5E34C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0590" y="20570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191985AC-8F27-49EB-897B-2DE83ED29BD3}"/>
              </a:ext>
            </a:extLst>
          </p:cNvPr>
          <p:cNvSpPr/>
          <p:nvPr/>
        </p:nvSpPr>
        <p:spPr>
          <a:xfrm>
            <a:off x="2858324" y="2327201"/>
            <a:ext cx="11165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BF9098B0-F4A4-40CA-98EF-7253A8307EDE}"/>
              </a:ext>
            </a:extLst>
          </p:cNvPr>
          <p:cNvSpPr/>
          <p:nvPr/>
        </p:nvSpPr>
        <p:spPr>
          <a:xfrm>
            <a:off x="7205181" y="2299408"/>
            <a:ext cx="9185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C17776DB-3B1A-423B-B43C-8B02F44A91A7}"/>
              </a:ext>
            </a:extLst>
          </p:cNvPr>
          <p:cNvSpPr/>
          <p:nvPr/>
        </p:nvSpPr>
        <p:spPr>
          <a:xfrm>
            <a:off x="6910111" y="4064128"/>
            <a:ext cx="11165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64FB849F-C72D-403F-9E08-747834F769E9}"/>
              </a:ext>
            </a:extLst>
          </p:cNvPr>
          <p:cNvSpPr/>
          <p:nvPr/>
        </p:nvSpPr>
        <p:spPr>
          <a:xfrm>
            <a:off x="3048979" y="3871845"/>
            <a:ext cx="9185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Equals 29">
            <a:extLst>
              <a:ext uri="{FF2B5EF4-FFF2-40B4-BE49-F238E27FC236}">
                <a16:creationId xmlns:a16="http://schemas.microsoft.com/office/drawing/2014/main" id="{B9B31A46-6921-421C-9869-5AE720FD9933}"/>
              </a:ext>
            </a:extLst>
          </p:cNvPr>
          <p:cNvSpPr/>
          <p:nvPr/>
        </p:nvSpPr>
        <p:spPr>
          <a:xfrm>
            <a:off x="3048979" y="542371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20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AE42F-4FDB-40FB-8778-E8781AED7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435" y="1236619"/>
            <a:ext cx="11905130" cy="5484857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Documentation necessary for Pre separation claim filing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Don’t forget that you may have dependents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E3921-2271-4912-9387-0E39C355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AEE4B-D7D9-4D63-909C-73A6D57F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Preparing to file VA claim</a:t>
            </a:r>
          </a:p>
        </p:txBody>
      </p:sp>
    </p:spTree>
    <p:extLst>
      <p:ext uri="{BB962C8B-B14F-4D97-AF65-F5344CB8AC3E}">
        <p14:creationId xmlns:p14="http://schemas.microsoft.com/office/powerpoint/2010/main" val="350658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AE42F-4FDB-40FB-8778-E8781AED7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435" y="1236619"/>
            <a:ext cx="11905130" cy="5484857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Military documentation necessary for your VA Claim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/>
              <a:t>Ahlta</a:t>
            </a:r>
            <a:r>
              <a:rPr lang="en-US" sz="2400" dirty="0"/>
              <a:t> Record (Electronic  Medical Record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</a:rPr>
              <a:t>A</a:t>
            </a:r>
            <a:r>
              <a:rPr lang="en-US" sz="2000" dirty="0"/>
              <a:t>rmed Forces </a:t>
            </a:r>
            <a:r>
              <a:rPr lang="en-US" sz="2000" dirty="0">
                <a:solidFill>
                  <a:srgbClr val="C00000"/>
                </a:solidFill>
              </a:rPr>
              <a:t>H</a:t>
            </a:r>
            <a:r>
              <a:rPr lang="en-US" sz="2000" dirty="0"/>
              <a:t>ealth </a:t>
            </a:r>
            <a:r>
              <a:rPr lang="en-US" sz="2000" dirty="0">
                <a:solidFill>
                  <a:srgbClr val="C00000"/>
                </a:solidFill>
              </a:rPr>
              <a:t>L</a:t>
            </a:r>
            <a:r>
              <a:rPr lang="en-US" sz="2000" dirty="0"/>
              <a:t>ongitudinal </a:t>
            </a:r>
            <a:r>
              <a:rPr lang="en-US" sz="2000" dirty="0">
                <a:solidFill>
                  <a:srgbClr val="C00000"/>
                </a:solidFill>
              </a:rPr>
              <a:t>T</a:t>
            </a:r>
            <a:r>
              <a:rPr lang="en-US" sz="2000" dirty="0"/>
              <a:t>echnology </a:t>
            </a:r>
            <a:r>
              <a:rPr lang="en-US" sz="2000" dirty="0">
                <a:solidFill>
                  <a:srgbClr val="C00000"/>
                </a:solidFill>
              </a:rPr>
              <a:t>A</a:t>
            </a:r>
            <a:r>
              <a:rPr lang="en-US" sz="2000" dirty="0"/>
              <a:t>pplication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2005 – Feb 26, 2021 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Genesis Record (Electronic Medical Record)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Feb 27, 2021 – Present 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Hardcopy Medical and Dental Record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Scanned  (150 Mb limit per attachment)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Absolutely necessary (Service preceding 2005)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E3921-2271-4912-9387-0E39C355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AEE4B-D7D9-4D63-909C-73A6D57F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Preparing to file VA claim</a:t>
            </a:r>
          </a:p>
        </p:txBody>
      </p:sp>
    </p:spTree>
    <p:extLst>
      <p:ext uri="{BB962C8B-B14F-4D97-AF65-F5344CB8AC3E}">
        <p14:creationId xmlns:p14="http://schemas.microsoft.com/office/powerpoint/2010/main" val="37737139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Template - Standard" id="{EAD38C73-3864-4E21-8475-7DD780A754CD}" vid="{FEB9280E-D5C3-4C79-A679-ED83E8C644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7730</TotalTime>
  <Words>1046</Words>
  <Application>Microsoft Office PowerPoint</Application>
  <PresentationFormat>Widescreen</PresentationFormat>
  <Paragraphs>243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Custom Design</vt:lpstr>
      <vt:lpstr>Office Theme</vt:lpstr>
      <vt:lpstr>PowerPoint Presentation</vt:lpstr>
      <vt:lpstr>Lesson Plan</vt:lpstr>
      <vt:lpstr>The Game Plan for Success</vt:lpstr>
      <vt:lpstr>Pre-Discharge Claims</vt:lpstr>
      <vt:lpstr>Pre-Discharge Claims</vt:lpstr>
      <vt:lpstr>BDD Claim Type (graphically)</vt:lpstr>
      <vt:lpstr>BDD (Excluded) Claim Type (graphically)</vt:lpstr>
      <vt:lpstr>Preparing to file VA claim</vt:lpstr>
      <vt:lpstr>Preparing to file VA claim</vt:lpstr>
      <vt:lpstr>Preparing to file VA claim</vt:lpstr>
      <vt:lpstr> VA forms</vt:lpstr>
      <vt:lpstr> Special Circumstance Documentation </vt:lpstr>
      <vt:lpstr> VA forms weblink</vt:lpstr>
      <vt:lpstr>The Examination Process</vt:lpstr>
      <vt:lpstr>Examination Psychology</vt:lpstr>
      <vt:lpstr>Where to File claim</vt:lpstr>
      <vt:lpstr>Reach</vt:lpstr>
      <vt:lpstr>VA Healthcare</vt:lpstr>
      <vt:lpstr>Reach - Healthcare</vt:lpstr>
      <vt:lpstr>Point of Contacts</vt:lpstr>
      <vt:lpstr>Additional Resources</vt:lpstr>
      <vt:lpstr>When do my benefits begin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Vargas, Gerardo, VSOSDGO,</dc:creator>
  <cp:lastModifiedBy>Hinds, Robert C CIV USCG HQS (USA)</cp:lastModifiedBy>
  <cp:revision>204</cp:revision>
  <dcterms:created xsi:type="dcterms:W3CDTF">2020-08-12T23:15:24Z</dcterms:created>
  <dcterms:modified xsi:type="dcterms:W3CDTF">2022-09-04T15:42:19Z</dcterms:modified>
  <cp:contentStatus/>
</cp:coreProperties>
</file>