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728" r:id="rId2"/>
  </p:sldMasterIdLst>
  <p:notesMasterIdLst>
    <p:notesMasterId r:id="rId26"/>
  </p:notesMasterIdLst>
  <p:sldIdLst>
    <p:sldId id="256" r:id="rId3"/>
    <p:sldId id="275" r:id="rId4"/>
    <p:sldId id="312" r:id="rId5"/>
    <p:sldId id="277" r:id="rId6"/>
    <p:sldId id="309" r:id="rId7"/>
    <p:sldId id="318" r:id="rId8"/>
    <p:sldId id="319" r:id="rId9"/>
    <p:sldId id="286" r:id="rId10"/>
    <p:sldId id="310" r:id="rId11"/>
    <p:sldId id="311" r:id="rId12"/>
    <p:sldId id="282" r:id="rId13"/>
    <p:sldId id="305" r:id="rId14"/>
    <p:sldId id="317" r:id="rId15"/>
    <p:sldId id="313" r:id="rId16"/>
    <p:sldId id="314" r:id="rId17"/>
    <p:sldId id="297" r:id="rId18"/>
    <p:sldId id="315" r:id="rId19"/>
    <p:sldId id="320" r:id="rId20"/>
    <p:sldId id="316" r:id="rId21"/>
    <p:sldId id="298" r:id="rId22"/>
    <p:sldId id="303" r:id="rId23"/>
    <p:sldId id="306" r:id="rId24"/>
    <p:sldId id="263" r:id="rId2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argas, Gerardo, VSOSDGO," initials="VGV" lastIdx="1" clrIdx="0">
    <p:extLst>
      <p:ext uri="{19B8F6BF-5375-455C-9EA6-DF929625EA0E}">
        <p15:presenceInfo xmlns:p15="http://schemas.microsoft.com/office/powerpoint/2012/main" userId="S::gerardo.vargas@va.gov::dba12f12-6e92-4fcc-95a7-e0a420d900f9" providerId="AD"/>
      </p:ext>
    </p:extLst>
  </p:cmAuthor>
  <p:cmAuthor id="2" name="Gerardo Vargas" initials="GV" lastIdx="1" clrIdx="1">
    <p:extLst>
      <p:ext uri="{19B8F6BF-5375-455C-9EA6-DF929625EA0E}">
        <p15:presenceInfo xmlns:p15="http://schemas.microsoft.com/office/powerpoint/2012/main" userId="S::GVargas@vfw.org::f05e7955-494d-451f-be94-925b5afaf057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0000"/>
    <a:srgbClr val="A7905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0505E3EF-67EA-436B-97B2-0124C06EBD24}" styleName="Medium Style 4 - Accent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3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3">
              <a:tint val="20000"/>
            </a:schemeClr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69895" autoAdjust="0"/>
  </p:normalViewPr>
  <p:slideViewPr>
    <p:cSldViewPr snapToGrid="0">
      <p:cViewPr varScale="1">
        <p:scale>
          <a:sx n="60" d="100"/>
          <a:sy n="60" d="100"/>
        </p:scale>
        <p:origin x="1550" y="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presProps" Target="pres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B3563-B21F-4472-A953-CA98BFE318F2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C36D78-C19F-4765-8B7F-2FE8BFF07D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04104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863714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09791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59891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27305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900584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98065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67569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1375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8C36D78-C19F-4765-8B7F-2FE8BFF07D6C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1081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93236"/>
            <a:ext cx="10515600" cy="488205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286871" y="134472"/>
            <a:ext cx="8450731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6200649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46557297"/>
      </p:ext>
    </p:extLst>
  </p:cSld>
  <p:clrMapOvr>
    <a:masterClrMapping/>
  </p:clrMapOvr>
  <p:hf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8909629"/>
      </p:ext>
    </p:extLst>
  </p:cSld>
  <p:clrMapOvr>
    <a:masterClrMapping/>
  </p:clrMapOvr>
  <p:hf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5387150"/>
      </p:ext>
    </p:extLst>
  </p:cSld>
  <p:clrMapOvr>
    <a:masterClrMapping/>
  </p:clrMapOvr>
  <p:hf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247493"/>
      </p:ext>
    </p:extLst>
  </p:cSld>
  <p:clrMapOvr>
    <a:masterClrMapping/>
  </p:clrMapOvr>
  <p:hf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3891015"/>
      </p:ext>
    </p:extLst>
  </p:cSld>
  <p:clrMapOvr>
    <a:masterClrMapping/>
  </p:clrMapOvr>
  <p:hf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8982390"/>
      </p:ext>
    </p:extLst>
  </p:cSld>
  <p:clrMapOvr>
    <a:masterClrMapping/>
  </p:clrMapOvr>
  <p:hf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520223"/>
      </p:ext>
    </p:extLst>
  </p:cSld>
  <p:clrMapOvr>
    <a:masterClrMapping/>
  </p:clrMapOvr>
  <p:hf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5980343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21801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458073"/>
            <a:ext cx="5156200" cy="4808257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458073"/>
            <a:ext cx="5156200" cy="47903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286871" y="134472"/>
            <a:ext cx="8450731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5946644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able Placeholder 9"/>
          <p:cNvSpPr>
            <a:spLocks noGrp="1"/>
          </p:cNvSpPr>
          <p:nvPr>
            <p:ph type="tbl" sz="quarter" idx="13"/>
          </p:nvPr>
        </p:nvSpPr>
        <p:spPr>
          <a:xfrm>
            <a:off x="812801" y="1524000"/>
            <a:ext cx="10540999" cy="4724400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286871" y="134472"/>
            <a:ext cx="8450731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136810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 Placeholder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hart Placeholder 10"/>
          <p:cNvSpPr>
            <a:spLocks noGrp="1"/>
          </p:cNvSpPr>
          <p:nvPr>
            <p:ph type="chart" sz="quarter" idx="11"/>
          </p:nvPr>
        </p:nvSpPr>
        <p:spPr>
          <a:xfrm>
            <a:off x="860613" y="1515035"/>
            <a:ext cx="10493188" cy="4661928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286871" y="134472"/>
            <a:ext cx="8450731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856883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286871" y="134472"/>
            <a:ext cx="8450731" cy="981732"/>
          </a:xfrm>
          <a:prstGeom prst="rect">
            <a:avLst/>
          </a:prstGeom>
        </p:spPr>
        <p:txBody>
          <a:bodyPr anchor="ctr"/>
          <a:lstStyle>
            <a:lvl1pPr>
              <a:defRPr sz="32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2392177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6038716"/>
      </p:ext>
    </p:extLst>
  </p:cSld>
  <p:clrMapOvr>
    <a:masterClrMapping/>
  </p:clrMapOvr>
  <p:hf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FB73DA-5FDE-45B5-BAA4-C61223CC44F6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2585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3237734"/>
      </p:ext>
    </p:extLst>
  </p:cSld>
  <p:clrMapOvr>
    <a:masterClrMapping/>
  </p:clrMapOvr>
  <p:hf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A95292F-3757-4C2B-86FE-6502323F69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0969847"/>
      </p:ext>
    </p:extLst>
  </p:cSld>
  <p:clrMapOvr>
    <a:masterClrMapping/>
  </p:clrMapOvr>
  <p:hf hdr="0" ftr="0" dt="0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3.xml"/><Relationship Id="rId13" Type="http://schemas.openxmlformats.org/officeDocument/2006/relationships/slideLayout" Target="../slideLayouts/slideLayout18.xml"/><Relationship Id="rId3" Type="http://schemas.openxmlformats.org/officeDocument/2006/relationships/slideLayout" Target="../slideLayouts/slideLayout8.xml"/><Relationship Id="rId7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7.xml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6.xml"/><Relationship Id="rId6" Type="http://schemas.openxmlformats.org/officeDocument/2006/relationships/slideLayout" Target="../slideLayouts/slideLayout11.xml"/><Relationship Id="rId11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0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5.xml"/><Relationship Id="rId4" Type="http://schemas.openxmlformats.org/officeDocument/2006/relationships/slideLayout" Target="../slideLayouts/slideLayout9.xml"/><Relationship Id="rId9" Type="http://schemas.openxmlformats.org/officeDocument/2006/relationships/slideLayout" Target="../slideLayouts/slideLayout14.xml"/><Relationship Id="rId1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1252728"/>
            <a:ext cx="12192000" cy="5605272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0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0" y="1243584"/>
            <a:ext cx="12192000" cy="0"/>
          </a:xfrm>
          <a:prstGeom prst="line">
            <a:avLst/>
          </a:prstGeom>
          <a:ln w="19050">
            <a:solidFill>
              <a:schemeClr val="bg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3" name="Picture 2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3794" y="273874"/>
            <a:ext cx="2636647" cy="6919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65841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80" r:id="rId3"/>
    <p:sldLayoutId id="2147483681" r:id="rId4"/>
    <p:sldLayoutId id="2147483678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Times New Roman" panose="02020603050405020304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Times New Roman" panose="02020603050405020304" pitchFamily="18" charset="0"/>
          <a:ea typeface="+mn-ea"/>
          <a:cs typeface="Times New Roman" panose="02020603050405020304" pitchFamily="18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957184-758F-46C6-829C-9131FC8CEBDA}" type="datetimeFigureOut">
              <a:rPr lang="en-US" smtClean="0"/>
              <a:t>9/4/2022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B18D57-13A5-4968-950D-8FEF41FA439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 rotWithShape="1"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8941"/>
          <a:stretch/>
        </p:blipFill>
        <p:spPr>
          <a:xfrm>
            <a:off x="1" y="0"/>
            <a:ext cx="5145480" cy="6858000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 userDrawn="1"/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72535" y="623549"/>
            <a:ext cx="4659333" cy="12217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6698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9" r:id="rId1"/>
    <p:sldLayoutId id="2147483730" r:id="rId2"/>
    <p:sldLayoutId id="2147483731" r:id="rId3"/>
    <p:sldLayoutId id="2147483732" r:id="rId4"/>
    <p:sldLayoutId id="2147483733" r:id="rId5"/>
    <p:sldLayoutId id="2147483734" r:id="rId6"/>
    <p:sldLayoutId id="2147483735" r:id="rId7"/>
    <p:sldLayoutId id="2147483736" r:id="rId8"/>
    <p:sldLayoutId id="2147483737" r:id="rId9"/>
    <p:sldLayoutId id="2147483738" r:id="rId10"/>
    <p:sldLayoutId id="2147483739" r:id="rId11"/>
    <p:sldLayoutId id="2147483740" r:id="rId12"/>
    <p:sldLayoutId id="2147483742" r:id="rId13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barrett@vfw.org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va.gov/find-forms/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vfw.org/assistance/va-claims-separation-benefits/pre-discharge-locations-and-contacts" TargetMode="Externa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://www.va.gov/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mailto:bdd@vfw.org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mdrummond@vfw.org" TargetMode="External"/><Relationship Id="rId5" Type="http://schemas.openxmlformats.org/officeDocument/2006/relationships/hyperlink" Target="mailto:mgilliam@vfw.org" TargetMode="External"/><Relationship Id="rId4" Type="http://schemas.openxmlformats.org/officeDocument/2006/relationships/hyperlink" Target="mailto:kbuckner@vfw.org" TargetMode="Externa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://vfw.org/assistance/va-claims-separation-benefits/pre-discharge-locations-and-contacts" TargetMode="External"/><Relationship Id="rId2" Type="http://schemas.openxmlformats.org/officeDocument/2006/relationships/hyperlink" Target="http://www.vfw.org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www.va.gov/" TargetMode="External"/><Relationship Id="rId4" Type="http://schemas.openxmlformats.org/officeDocument/2006/relationships/hyperlink" Target="http://www.vfw.org/assistance/va-claims-separation-benefits" TargetMode="Externa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743075" y="2098375"/>
            <a:ext cx="581927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Pre Separation Claim Process BDD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71E8AFB6-96DF-4F8C-A316-A68E35432B14}"/>
              </a:ext>
            </a:extLst>
          </p:cNvPr>
          <p:cNvSpPr txBox="1"/>
          <p:nvPr/>
        </p:nvSpPr>
        <p:spPr>
          <a:xfrm>
            <a:off x="5479568" y="3945421"/>
            <a:ext cx="6082781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Mark W.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Barett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MS, MPA</a:t>
            </a:r>
          </a:p>
          <a:p>
            <a:pPr algn="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Associate Director,  Field Operations, NVS</a:t>
            </a:r>
          </a:p>
          <a:p>
            <a:pPr algn="r"/>
            <a:r>
              <a:rPr 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3"/>
              </a:rPr>
              <a:t>mbarrett@vfw.org</a:t>
            </a:r>
            <a:endParaRPr lang="en-US" sz="2800" dirty="0">
              <a:solidFill>
                <a:schemeClr val="accent5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r>
              <a:rPr lang="en-US" sz="2800" dirty="0">
                <a:solidFill>
                  <a:schemeClr val="accent5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mark.barrett@va.gov</a:t>
            </a:r>
          </a:p>
          <a:p>
            <a:pPr algn="r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619-797-7809</a:t>
            </a:r>
          </a:p>
        </p:txBody>
      </p:sp>
    </p:spTree>
    <p:extLst>
      <p:ext uri="{BB962C8B-B14F-4D97-AF65-F5344CB8AC3E}">
        <p14:creationId xmlns:p14="http://schemas.microsoft.com/office/powerpoint/2010/main" val="130789825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AE42F-4FDB-40FB-8778-E8781AED7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435" y="1236619"/>
            <a:ext cx="11905130" cy="5484857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Private Treatment Records</a:t>
            </a:r>
            <a:r>
              <a:rPr lang="en-US" sz="2800" dirty="0"/>
              <a:t> (if applicable)</a:t>
            </a: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Medical and Psychological Records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Do not assume, if outsourced, treatment notes are available in military records</a:t>
            </a:r>
          </a:p>
          <a:p>
            <a:pPr marL="742950" lvl="1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Sleep Studies and CPAP Receipts</a:t>
            </a:r>
          </a:p>
          <a:p>
            <a:pPr marL="285750" indent="-285750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Dependents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-- Spouses (including military spouses)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-- Biological/Step-Child/Adopted Child (preceding 18 </a:t>
            </a:r>
            <a:r>
              <a:rPr lang="en-US" sz="2400" dirty="0" err="1"/>
              <a:t>yrs</a:t>
            </a:r>
            <a:r>
              <a:rPr lang="en-US" sz="2400" dirty="0"/>
              <a:t> of age)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400" dirty="0"/>
              <a:t>-- School Age Child 18 </a:t>
            </a:r>
            <a:r>
              <a:rPr lang="en-US" sz="2400" dirty="0" err="1"/>
              <a:t>yrs</a:t>
            </a:r>
            <a:r>
              <a:rPr lang="en-US" sz="2400" dirty="0"/>
              <a:t> – preceding 23 </a:t>
            </a:r>
            <a:r>
              <a:rPr lang="en-US" sz="2400" dirty="0" err="1"/>
              <a:t>yrs</a:t>
            </a:r>
            <a:r>
              <a:rPr lang="en-US" sz="2400" dirty="0"/>
              <a:t> of age (attending 2/4 </a:t>
            </a:r>
            <a:r>
              <a:rPr lang="en-US" sz="2400" dirty="0" err="1"/>
              <a:t>yr</a:t>
            </a:r>
            <a:r>
              <a:rPr lang="en-US" sz="2400" dirty="0"/>
              <a:t> accredited college)</a:t>
            </a:r>
          </a:p>
          <a:p>
            <a:pPr marL="457200" lvl="1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400" u="sng" dirty="0"/>
          </a:p>
          <a:p>
            <a:pPr marL="914400" lvl="2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Preparing to file VA claim</a:t>
            </a:r>
          </a:p>
        </p:txBody>
      </p:sp>
    </p:spTree>
    <p:extLst>
      <p:ext uri="{BB962C8B-B14F-4D97-AF65-F5344CB8AC3E}">
        <p14:creationId xmlns:p14="http://schemas.microsoft.com/office/powerpoint/2010/main" val="335592319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48AEE1-0E9A-4704-BB64-CF32E5FE6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0109" y="1246909"/>
            <a:ext cx="11594796" cy="5234102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Claim form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	VA form 21-526ez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To claim dependents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VA form 21-686c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VA form 21-674 (school age Child)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To claim PTSD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VA form 21-0781 (Combat &amp; Non-Combat)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VA form 21-0781a (military sexual trauma ONLY)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VA form 21-10210 (use to provide any statement)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E63B1-F1BD-4266-821E-89DC9DA31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3DB380-CD76-4889-8C0F-9CFF5392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	VA forms</a:t>
            </a:r>
          </a:p>
        </p:txBody>
      </p:sp>
    </p:spTree>
    <p:extLst>
      <p:ext uri="{BB962C8B-B14F-4D97-AF65-F5344CB8AC3E}">
        <p14:creationId xmlns:p14="http://schemas.microsoft.com/office/powerpoint/2010/main" val="69298688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B4C00E3-45EB-418A-9C54-C989EF60C68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871" y="1332149"/>
            <a:ext cx="11475638" cy="4808257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None/>
            </a:pPr>
            <a:r>
              <a:rPr lang="en-US" b="1" dirty="0"/>
              <a:t>Certain claimed issues may need additional documentation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Logs indicating recurrence [Migraine Headaches, Vertigo, </a:t>
            </a:r>
            <a:r>
              <a:rPr lang="en-US" dirty="0" err="1"/>
              <a:t>etc</a:t>
            </a:r>
            <a:r>
              <a:rPr lang="en-US" dirty="0"/>
              <a:t>]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Stressor statement (PTSD only)</a:t>
            </a:r>
          </a:p>
          <a:p>
            <a:pPr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</a:pPr>
            <a:r>
              <a:rPr lang="en-US" dirty="0"/>
              <a:t>Diagnosis and treatment supports incurrence in service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138583F-B3C3-4A23-AD2B-17196F6338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B6CF994B-6D55-44E9-AE7D-915E0B104B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134472"/>
            <a:ext cx="8892988" cy="981732"/>
          </a:xfrm>
        </p:spPr>
        <p:txBody>
          <a:bodyPr/>
          <a:lstStyle/>
          <a:p>
            <a:br>
              <a:rPr lang="en-US" sz="3600" dirty="0"/>
            </a:br>
            <a:r>
              <a:rPr lang="en-US" sz="3600" dirty="0"/>
              <a:t>Special Circumstance Documentation</a:t>
            </a:r>
            <a:br>
              <a:rPr lang="en-US" sz="3600" dirty="0"/>
            </a:br>
            <a:endParaRPr lang="en-US" sz="3600" dirty="0"/>
          </a:p>
        </p:txBody>
      </p:sp>
    </p:spTree>
    <p:extLst>
      <p:ext uri="{BB962C8B-B14F-4D97-AF65-F5344CB8AC3E}">
        <p14:creationId xmlns:p14="http://schemas.microsoft.com/office/powerpoint/2010/main" val="34551876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548AEE1-0E9A-4704-BB64-CF32E5FE6DD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80109" y="1246909"/>
            <a:ext cx="11594796" cy="5234102"/>
          </a:xfrm>
        </p:spPr>
        <p:txBody>
          <a:bodyPr/>
          <a:lstStyle/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/>
              <a:t>Weblink to find fillable forms online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hlinkClick r:id="rId3"/>
              </a:rPr>
              <a:t>https://www.va.gov/find-forms/</a:t>
            </a:r>
            <a:r>
              <a:rPr lang="en-US" sz="2800" dirty="0"/>
              <a:t>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/>
              <a:t>Pre-Separation VFW Locator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dirty="0">
                <a:hlinkClick r:id="rId4"/>
              </a:rPr>
              <a:t>Pre-Discharge Locations and Contacts - VFW</a:t>
            </a:r>
            <a:r>
              <a:rPr lang="en-US" sz="2800" dirty="0"/>
              <a:t> </a:t>
            </a:r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  <a:p>
            <a:pPr marL="0" indent="0" algn="ctr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7E63B1-F1BD-4266-821E-89DC9DA319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13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CE3DB380-CD76-4889-8C0F-9CFF5392D6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	VA forms weblink</a:t>
            </a:r>
          </a:p>
        </p:txBody>
      </p:sp>
    </p:spTree>
    <p:extLst>
      <p:ext uri="{BB962C8B-B14F-4D97-AF65-F5344CB8AC3E}">
        <p14:creationId xmlns:p14="http://schemas.microsoft.com/office/powerpoint/2010/main" val="294080271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AE42F-4FDB-40FB-8778-E8781AED7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435" y="1236619"/>
            <a:ext cx="11905130" cy="54848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Contract Exam QTC / VES / LHI [BDD]  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Exams are in geographic area where claim filed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Availability Requirements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The book says 45 days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Two phases of examination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Questionnaire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Physical Assessment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Decisions have consequences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What if I miss an exam?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endParaRPr lang="en-US" sz="2400" dirty="0"/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The Examination Process</a:t>
            </a:r>
          </a:p>
        </p:txBody>
      </p:sp>
    </p:spTree>
    <p:extLst>
      <p:ext uri="{BB962C8B-B14F-4D97-AF65-F5344CB8AC3E}">
        <p14:creationId xmlns:p14="http://schemas.microsoft.com/office/powerpoint/2010/main" val="96541547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AE42F-4FDB-40FB-8778-E8781AED7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435" y="1236619"/>
            <a:ext cx="11905130" cy="5484857"/>
          </a:xfrm>
        </p:spPr>
        <p:txBody>
          <a:bodyPr/>
          <a:lstStyle/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You are leaving the military!</a:t>
            </a:r>
          </a:p>
          <a:p>
            <a:pPr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Be specific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Avoid verbiage that necessitates interpretation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Two-part exam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Exam Questionnaire </a:t>
            </a:r>
          </a:p>
          <a:p>
            <a:pPr lvl="2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Exam Assessment</a:t>
            </a:r>
          </a:p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endParaRPr lang="en-US" sz="2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Examination Psychology</a:t>
            </a:r>
          </a:p>
        </p:txBody>
      </p:sp>
    </p:spTree>
    <p:extLst>
      <p:ext uri="{BB962C8B-B14F-4D97-AF65-F5344CB8AC3E}">
        <p14:creationId xmlns:p14="http://schemas.microsoft.com/office/powerpoint/2010/main" val="80712074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73972E1-AFAB-4CA9-8ED2-DE9C15DCD6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7818" y="1270865"/>
            <a:ext cx="11776363" cy="493082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u="sng" dirty="0"/>
              <a:t>File VA claim through a VFW VSO </a:t>
            </a:r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VFW BDD sites locally: JB Anacostia-Bolling, JB Andrews, FT Myers, Bethesda, and NCR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VFW legally represents you throughout the claim process and beyond.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endParaRPr lang="en-US" sz="2800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b="1" dirty="0"/>
              <a:t>File directly through VA military service coordinator (MSC) or online at www.va.gov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MSC’s are VA representatives that can help you submit your VA claims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All major military installations have MSC’s</a:t>
            </a:r>
          </a:p>
          <a:p>
            <a:pPr marL="742950" lvl="1" indent="-285750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MSC’s assist you, however, they do not represent you.</a:t>
            </a:r>
          </a:p>
          <a:p>
            <a:pPr marL="0" indent="0">
              <a:spcBef>
                <a:spcPts val="0"/>
              </a:spcBef>
              <a:buNone/>
            </a:pPr>
            <a:endParaRPr lang="en-US" sz="2000" dirty="0"/>
          </a:p>
          <a:p>
            <a:pPr marL="285750" indent="-285750">
              <a:spcBef>
                <a:spcPts val="0"/>
              </a:spcBef>
              <a:buFont typeface="Arial" panose="020B0604020202020204" pitchFamily="34" charset="0"/>
              <a:buChar char="•"/>
            </a:pPr>
            <a:endParaRPr lang="en-US" sz="2000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7DE7681-55EF-4018-9619-59FDFB51EC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16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875A2EEC-59A2-498E-82DA-1556744977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Where to File claim</a:t>
            </a:r>
          </a:p>
        </p:txBody>
      </p:sp>
    </p:spTree>
    <p:extLst>
      <p:ext uri="{BB962C8B-B14F-4D97-AF65-F5344CB8AC3E}">
        <p14:creationId xmlns:p14="http://schemas.microsoft.com/office/powerpoint/2010/main" val="350603022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Content Placeholder 5" descr="Map&#10;&#10;Description automatically generated">
            <a:extLst>
              <a:ext uri="{FF2B5EF4-FFF2-40B4-BE49-F238E27FC236}">
                <a16:creationId xmlns:a16="http://schemas.microsoft.com/office/drawing/2014/main" id="{5C2B1589-0FCA-42C6-9CE3-D4B8314BD930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5220" y="1366044"/>
            <a:ext cx="7796463" cy="5355432"/>
          </a:xfrm>
        </p:spPr>
      </p:pic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Reach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B3F38D9B-CD7D-42E9-94A1-246D45B4DD8A}"/>
              </a:ext>
            </a:extLst>
          </p:cNvPr>
          <p:cNvSpPr txBox="1"/>
          <p:nvPr/>
        </p:nvSpPr>
        <p:spPr>
          <a:xfrm>
            <a:off x="9037320" y="1722120"/>
            <a:ext cx="28498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56</a:t>
            </a:r>
            <a:r>
              <a:rPr lang="en-US" dirty="0"/>
              <a:t> VA Regional Offices [worldwide coverage]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AD35AA-84F9-486C-A590-EF746E458E05}"/>
              </a:ext>
            </a:extLst>
          </p:cNvPr>
          <p:cNvSpPr txBox="1"/>
          <p:nvPr/>
        </p:nvSpPr>
        <p:spPr>
          <a:xfrm>
            <a:off x="9037320" y="2819400"/>
            <a:ext cx="26894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C00000"/>
                </a:solidFill>
              </a:rPr>
              <a:t>56 </a:t>
            </a:r>
            <a:r>
              <a:rPr lang="en-US" dirty="0"/>
              <a:t>VFW Service Offices [worldwide coverage]</a:t>
            </a:r>
          </a:p>
        </p:txBody>
      </p:sp>
    </p:spTree>
    <p:extLst>
      <p:ext uri="{BB962C8B-B14F-4D97-AF65-F5344CB8AC3E}">
        <p14:creationId xmlns:p14="http://schemas.microsoft.com/office/powerpoint/2010/main" val="34354144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18D57-13A5-4968-950D-8FEF41FA439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18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VA Healthcare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694220-A325-CF28-8800-4F841EF2E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458073"/>
            <a:ext cx="9220200" cy="4808257"/>
          </a:xfrm>
        </p:spPr>
        <p:txBody>
          <a:bodyPr/>
          <a:lstStyle/>
          <a:p>
            <a:r>
              <a:rPr lang="en-US" dirty="0"/>
              <a:t>Begin the process</a:t>
            </a:r>
          </a:p>
          <a:p>
            <a:pPr lvl="1"/>
            <a:r>
              <a:rPr lang="en-US" dirty="0"/>
              <a:t>Sign up for VA Healthcare online at </a:t>
            </a:r>
            <a:r>
              <a:rPr lang="en-US" dirty="0">
                <a:hlinkClick r:id="rId2"/>
              </a:rPr>
              <a:t>www.va.gov</a:t>
            </a:r>
            <a:endParaRPr lang="en-US" dirty="0"/>
          </a:p>
          <a:p>
            <a:pPr marL="457200" lvl="1" indent="0">
              <a:buNone/>
            </a:pPr>
            <a:r>
              <a:rPr lang="en-US" dirty="0"/>
              <a:t>   under the VA healthcare portal</a:t>
            </a:r>
          </a:p>
          <a:p>
            <a:r>
              <a:rPr lang="en-US" dirty="0"/>
              <a:t>Healthcare groups are determined by Service-Connected percentage or Needs based.</a:t>
            </a:r>
          </a:p>
        </p:txBody>
      </p:sp>
    </p:spTree>
    <p:extLst>
      <p:ext uri="{BB962C8B-B14F-4D97-AF65-F5344CB8AC3E}">
        <p14:creationId xmlns:p14="http://schemas.microsoft.com/office/powerpoint/2010/main" val="97452783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800" dirty="0"/>
              <a:t>Reach - Healthcare</a:t>
            </a:r>
          </a:p>
        </p:txBody>
      </p:sp>
      <p:pic>
        <p:nvPicPr>
          <p:cNvPr id="8" name="Content Placeholder 7" descr="Map&#10;&#10;Description automatically generated">
            <a:extLst>
              <a:ext uri="{FF2B5EF4-FFF2-40B4-BE49-F238E27FC236}">
                <a16:creationId xmlns:a16="http://schemas.microsoft.com/office/drawing/2014/main" id="{28665223-6651-4544-9C7C-A756A3EAB435}"/>
              </a:ext>
            </a:extLst>
          </p:cNvPr>
          <p:cNvPicPr>
            <a:picLocks noGrp="1" noChangeAspect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5853" y="1257142"/>
            <a:ext cx="8277726" cy="5581615"/>
          </a:xfrm>
        </p:spPr>
      </p:pic>
    </p:spTree>
    <p:extLst>
      <p:ext uri="{BB962C8B-B14F-4D97-AF65-F5344CB8AC3E}">
        <p14:creationId xmlns:p14="http://schemas.microsoft.com/office/powerpoint/2010/main" val="3540409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94723E-0CC6-4216-92E5-5F1486ED6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871" y="1328927"/>
            <a:ext cx="11516108" cy="4577455"/>
          </a:xfrm>
        </p:spPr>
        <p:txBody>
          <a:bodyPr/>
          <a:lstStyle/>
          <a:p>
            <a:pPr marL="742950" lvl="0" indent="-7429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Understanding Pre-Discharge claims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Knowing the claim process time-table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Preparing to file your pre-separation claim </a:t>
            </a:r>
            <a:r>
              <a:rPr lang="en-US" dirty="0">
                <a:solidFill>
                  <a:srgbClr val="C00000"/>
                </a:solidFill>
              </a:rPr>
              <a:t>**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Understanding service connection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Understanding the Examination Process </a:t>
            </a:r>
            <a:r>
              <a:rPr lang="en-US" dirty="0">
                <a:solidFill>
                  <a:srgbClr val="C00000"/>
                </a:solidFill>
              </a:rPr>
              <a:t>***</a:t>
            </a:r>
          </a:p>
          <a:p>
            <a:pPr marL="742950" lvl="0" indent="-742950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Additional evidence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81AD9-1F99-4FE6-964F-9BDACB9D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D070B0-08CA-43C1-B578-93DEBE0B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Lesson Plan</a:t>
            </a:r>
          </a:p>
        </p:txBody>
      </p:sp>
    </p:spTree>
    <p:extLst>
      <p:ext uri="{BB962C8B-B14F-4D97-AF65-F5344CB8AC3E}">
        <p14:creationId xmlns:p14="http://schemas.microsoft.com/office/powerpoint/2010/main" val="115277367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70A83A-51A5-4391-B630-F225EB820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0315" y="1288472"/>
            <a:ext cx="5574632" cy="5067879"/>
          </a:xfrm>
        </p:spPr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r>
              <a:rPr lang="en-US" b="1" dirty="0">
                <a:solidFill>
                  <a:srgbClr val="990000"/>
                </a:solidFill>
              </a:rPr>
              <a:t>Veterans of Foreign Wars</a:t>
            </a: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VFW Washington DC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</a:t>
            </a:r>
            <a:r>
              <a:rPr lang="en-US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3"/>
              </a:rPr>
              <a:t>bdd@vfw.org</a:t>
            </a:r>
            <a:endParaRPr lang="en-US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/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JB Andrews and JB Anacostia-Bolling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  Kevin Buckner </a:t>
            </a:r>
            <a:r>
              <a:rPr lang="en-US" sz="2400" u="sng" dirty="0">
                <a:solidFill>
                  <a:srgbClr val="0000FF"/>
                </a:solidFill>
                <a:latin typeface="Times New Roman" panose="02020603050405020304" pitchFamily="18" charset="0"/>
                <a:ea typeface="Calibri" panose="020F0502020204030204" pitchFamily="34" charset="0"/>
                <a:hlinkClick r:id="rId4"/>
              </a:rPr>
              <a:t>kbuckner@vfw.org</a:t>
            </a:r>
            <a:endParaRPr lang="en-US" sz="2400" u="sng" dirty="0">
              <a:solidFill>
                <a:srgbClr val="0000FF"/>
              </a:solidFill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/>
              <a:t>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Fort Belvoir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 // 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Melissa Gilliam            	</a:t>
            </a:r>
            <a:r>
              <a:rPr lang="en-US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5"/>
              </a:rPr>
              <a:t>mgilliam@vfw.org</a:t>
            </a:r>
            <a:endParaRPr lang="en-US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endParaRPr lang="en-US" sz="2400" u="sng" dirty="0">
              <a:solidFill>
                <a:srgbClr val="0000FF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Naval Support Activity Annapolis and                      </a:t>
            </a:r>
          </a:p>
          <a:p>
            <a:pPr marL="0" marR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  Navy Yard</a:t>
            </a:r>
            <a:r>
              <a:rPr lang="en-US" sz="2400" dirty="0">
                <a:latin typeface="Calibri" panose="020F0502020204030204" pitchFamily="34" charset="0"/>
                <a:ea typeface="Calibri" panose="020F0502020204030204" pitchFamily="34" charset="0"/>
              </a:rPr>
              <a:t> //</a:t>
            </a:r>
            <a:r>
              <a:rPr lang="en-US" sz="2400" dirty="0">
                <a:effectLst/>
                <a:latin typeface="Times New Roman" panose="02020603050405020304" pitchFamily="18" charset="0"/>
                <a:ea typeface="Calibri" panose="020F0502020204030204" pitchFamily="34" charset="0"/>
              </a:rPr>
              <a:t> Miranda Drummond     	</a:t>
            </a:r>
            <a:r>
              <a:rPr lang="en-US" sz="2400" u="sng" dirty="0">
                <a:solidFill>
                  <a:srgbClr val="0000FF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hlinkClick r:id="rId6"/>
              </a:rPr>
              <a:t>mdrummond@vfw.org</a:t>
            </a:r>
            <a:endParaRPr lang="en-US" sz="2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0" marR="0">
              <a:spcBef>
                <a:spcPts val="0"/>
              </a:spcBef>
              <a:spcAft>
                <a:spcPts val="0"/>
              </a:spcAft>
            </a:pPr>
            <a:endParaRPr lang="en-US" sz="18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FE9FB-1C64-4243-AF41-CD00231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20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AED6DC-4664-49A6-A644-039D8BED2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Point of Contacts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36824DE-DC30-4394-A912-627EC749C8BD}"/>
              </a:ext>
            </a:extLst>
          </p:cNvPr>
          <p:cNvSpPr txBox="1"/>
          <p:nvPr/>
        </p:nvSpPr>
        <p:spPr>
          <a:xfrm>
            <a:off x="5818905" y="1288473"/>
            <a:ext cx="6373095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VA Military Service Coordinators (MSC)</a:t>
            </a:r>
          </a:p>
          <a:p>
            <a:pPr>
              <a:spcAft>
                <a:spcPts val="600"/>
              </a:spcAft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All major installations have MSC’s servicing specific areas</a:t>
            </a:r>
          </a:p>
          <a:p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7375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6D70A83A-51A5-4391-B630-F225EB8206F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6384" y="1343891"/>
            <a:ext cx="11899231" cy="5377585"/>
          </a:xfrm>
        </p:spPr>
        <p:txBody>
          <a:bodyPr/>
          <a:lstStyle/>
          <a:p>
            <a:pPr marL="0" indent="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None/>
            </a:pPr>
            <a:r>
              <a:rPr lang="en-US" sz="2800" b="1" dirty="0">
                <a:solidFill>
                  <a:srgbClr val="990000"/>
                </a:solidFill>
              </a:rPr>
              <a:t>VFW help Online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 </a:t>
            </a:r>
            <a:r>
              <a:rPr lang="en-US" sz="2400" dirty="0">
                <a:hlinkClick r:id="rId2"/>
              </a:rPr>
              <a:t>www.vfw.org</a:t>
            </a:r>
            <a:endParaRPr lang="en-US" sz="2400" dirty="0"/>
          </a:p>
          <a:p>
            <a:pPr>
              <a:lnSpc>
                <a:spcPct val="100000"/>
              </a:lnSpc>
              <a:spcBef>
                <a:spcPts val="0"/>
              </a:spcBef>
            </a:pPr>
            <a:r>
              <a:rPr lang="en-US" sz="2800" dirty="0"/>
              <a:t>Locate a VFW Service Officer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Pre Separation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hlinkClick r:id="rId3"/>
              </a:rPr>
              <a:t>Pre-Discharge Locations and Contacts - VFW</a:t>
            </a:r>
            <a:r>
              <a:rPr lang="en-US" sz="2000" dirty="0"/>
              <a:t> </a:t>
            </a:r>
          </a:p>
          <a:p>
            <a:pPr lvl="1">
              <a:lnSpc>
                <a:spcPct val="150000"/>
              </a:lnSpc>
              <a:spcBef>
                <a:spcPts val="0"/>
              </a:spcBef>
            </a:pPr>
            <a:r>
              <a:rPr lang="en-US" sz="2400" dirty="0"/>
              <a:t>Post Service</a:t>
            </a:r>
          </a:p>
          <a:p>
            <a:pPr lvl="2">
              <a:lnSpc>
                <a:spcPct val="150000"/>
              </a:lnSpc>
              <a:spcBef>
                <a:spcPts val="0"/>
              </a:spcBef>
            </a:pPr>
            <a:r>
              <a:rPr lang="en-US" sz="2000" dirty="0">
                <a:hlinkClick r:id="rId4"/>
              </a:rPr>
              <a:t>www.vfw.org/assistance/va-claims-separation-benefits</a:t>
            </a:r>
            <a:endParaRPr lang="en-US" sz="2000" dirty="0"/>
          </a:p>
          <a:p>
            <a:pPr>
              <a:lnSpc>
                <a:spcPct val="150000"/>
              </a:lnSpc>
              <a:spcBef>
                <a:spcPts val="0"/>
              </a:spcBef>
            </a:pPr>
            <a:r>
              <a:rPr lang="en-US" sz="2800" dirty="0"/>
              <a:t>VA Help Online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>
                <a:hlinkClick r:id="rId5"/>
              </a:rPr>
              <a:t>https://www.va.gov/</a:t>
            </a:r>
            <a:endParaRPr lang="en-US" sz="2400" dirty="0"/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VA Hotline: 1-800-827-1000</a:t>
            </a:r>
          </a:p>
          <a:p>
            <a:pPr lvl="1">
              <a:lnSpc>
                <a:spcPct val="100000"/>
              </a:lnSpc>
              <a:spcBef>
                <a:spcPts val="0"/>
              </a:spcBef>
            </a:pPr>
            <a:r>
              <a:rPr lang="en-US" sz="2400" dirty="0"/>
              <a:t>VA  Education: 1-888 442-4551</a:t>
            </a:r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2000" dirty="0"/>
          </a:p>
          <a:p>
            <a:pPr lvl="2">
              <a:lnSpc>
                <a:spcPct val="100000"/>
              </a:lnSpc>
              <a:spcBef>
                <a:spcPts val="0"/>
              </a:spcBef>
            </a:pPr>
            <a:endParaRPr lang="en-US" sz="2000" dirty="0"/>
          </a:p>
          <a:p>
            <a:pPr marL="914400" lvl="2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800" dirty="0"/>
              <a:t>        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800" dirty="0"/>
          </a:p>
          <a:p>
            <a:pPr marL="0" indent="0">
              <a:spcAft>
                <a:spcPts val="1200"/>
              </a:spcAft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AEFE9FB-1C64-4243-AF41-CD00231192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21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AAED6DC-4664-49A6-A644-039D8BED29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Additional Resources</a:t>
            </a:r>
          </a:p>
        </p:txBody>
      </p:sp>
    </p:spTree>
    <p:extLst>
      <p:ext uri="{BB962C8B-B14F-4D97-AF65-F5344CB8AC3E}">
        <p14:creationId xmlns:p14="http://schemas.microsoft.com/office/powerpoint/2010/main" val="406553798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952443-F19B-43F6-B23C-ADDD64327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871" y="1332149"/>
            <a:ext cx="11420219" cy="4808257"/>
          </a:xfrm>
        </p:spPr>
        <p:txBody>
          <a:bodyPr/>
          <a:lstStyle/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Your VA decision should be completed shortly after separation.</a:t>
            </a:r>
          </a:p>
          <a:p>
            <a:pPr lvl="1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 Typically mailed out and received by Veteran w/in 15/30 days following EAOS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You will not know your official rating decision until after you separate from service 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dirty="0"/>
              <a:t>Ensure VA always has your correct contact information</a:t>
            </a:r>
          </a:p>
          <a:p>
            <a:pPr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800" b="1" dirty="0"/>
              <a:t>Compensation begins to accrue 1</a:t>
            </a:r>
            <a:r>
              <a:rPr lang="en-US" sz="2800" b="1" baseline="30000" dirty="0"/>
              <a:t>st</a:t>
            </a:r>
            <a:r>
              <a:rPr lang="en-US" sz="2800" b="1" dirty="0"/>
              <a:t> day of 1</a:t>
            </a:r>
            <a:r>
              <a:rPr lang="en-US" sz="2800" b="1" baseline="30000" dirty="0"/>
              <a:t>st</a:t>
            </a:r>
            <a:r>
              <a:rPr lang="en-US" sz="2800" b="1" dirty="0"/>
              <a:t> month following separation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11FF5-DFCE-4772-8FD9-22D324BF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22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B98604-FDEF-4F24-89E9-B96F1662B3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sz="4000" dirty="0"/>
              <a:t>When do my benefits begin</a:t>
            </a:r>
          </a:p>
        </p:txBody>
      </p:sp>
    </p:spTree>
    <p:extLst>
      <p:ext uri="{BB962C8B-B14F-4D97-AF65-F5344CB8AC3E}">
        <p14:creationId xmlns:p14="http://schemas.microsoft.com/office/powerpoint/2010/main" val="27343459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4340353" y="2865300"/>
            <a:ext cx="558528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6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QUESTIONS?</a:t>
            </a:r>
          </a:p>
        </p:txBody>
      </p:sp>
    </p:spTree>
    <p:extLst>
      <p:ext uri="{BB962C8B-B14F-4D97-AF65-F5344CB8AC3E}">
        <p14:creationId xmlns:p14="http://schemas.microsoft.com/office/powerpoint/2010/main" val="2671895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C94723E-0CC6-4216-92E5-5F1486ED657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871" y="1328927"/>
            <a:ext cx="11516108" cy="4577455"/>
          </a:xfrm>
        </p:spPr>
        <p:txBody>
          <a:bodyPr/>
          <a:lstStyle/>
          <a:p>
            <a:pPr marL="742950" lvl="0" indent="-74295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Thorough Preparation</a:t>
            </a:r>
          </a:p>
          <a:p>
            <a:pPr marL="742950" lvl="0" indent="-74295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VA Examination Process</a:t>
            </a:r>
          </a:p>
          <a:p>
            <a:pPr marL="742950" lvl="0" indent="-74295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/>
              <a:t>Evidence review, Rating decision, Award Letter</a:t>
            </a:r>
          </a:p>
          <a:p>
            <a:pPr marL="742950" lvl="0" indent="-742950">
              <a:lnSpc>
                <a:spcPct val="150000"/>
              </a:lnSpc>
              <a:spcBef>
                <a:spcPts val="0"/>
              </a:spcBef>
              <a:spcAft>
                <a:spcPts val="1800"/>
              </a:spcAft>
              <a:buFont typeface="+mj-lt"/>
              <a:buAutoNum type="arabicPeriod"/>
            </a:pPr>
            <a:r>
              <a:rPr lang="en-US" dirty="0">
                <a:solidFill>
                  <a:srgbClr val="C00000"/>
                </a:solidFill>
              </a:rPr>
              <a:t>Decision in Hand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E281AD9-1F99-4FE6-964F-9BDACB9DE1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ADD070B0-08CA-43C1-B578-93DEBE0BC6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The Game Plan for Success</a:t>
            </a:r>
          </a:p>
        </p:txBody>
      </p:sp>
    </p:spTree>
    <p:extLst>
      <p:ext uri="{BB962C8B-B14F-4D97-AF65-F5344CB8AC3E}">
        <p14:creationId xmlns:p14="http://schemas.microsoft.com/office/powerpoint/2010/main" val="39480666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E8B3B9-4A50-4502-B74B-751A77497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871" y="1231277"/>
            <a:ext cx="11684550" cy="4839312"/>
          </a:xfrm>
        </p:spPr>
        <p:txBody>
          <a:bodyPr/>
          <a:lstStyle/>
          <a:p>
            <a:pPr>
              <a:spcBef>
                <a:spcPts val="600"/>
              </a:spcBef>
            </a:pPr>
            <a:r>
              <a:rPr lang="en-US" sz="2800" b="1" dirty="0"/>
              <a:t>Benefits delivery at discharge [BDD]</a:t>
            </a:r>
          </a:p>
          <a:p>
            <a:pPr lvl="1">
              <a:spcBef>
                <a:spcPts val="600"/>
              </a:spcBef>
            </a:pPr>
            <a:r>
              <a:rPr lang="en-US" sz="2400" b="1" dirty="0"/>
              <a:t>Typically mailed to recipient w/in 30-day window following separation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>
              <a:spcBef>
                <a:spcPts val="600"/>
              </a:spcBef>
            </a:pPr>
            <a:r>
              <a:rPr lang="en-US" sz="2800" b="1" dirty="0"/>
              <a:t>Fully developed claim process [FDC]</a:t>
            </a:r>
          </a:p>
          <a:p>
            <a:pPr lvl="1">
              <a:spcBef>
                <a:spcPts val="600"/>
              </a:spcBef>
            </a:pPr>
            <a:r>
              <a:rPr lang="en-US" sz="2400" b="1" dirty="0"/>
              <a:t>Claim process begins following separation from service</a:t>
            </a:r>
          </a:p>
          <a:p>
            <a:pPr marL="0" indent="0">
              <a:spcBef>
                <a:spcPts val="600"/>
              </a:spcBef>
              <a:buNone/>
            </a:pPr>
            <a:endParaRPr lang="en-US" sz="2800" b="1" dirty="0"/>
          </a:p>
          <a:p>
            <a:pPr marL="0" indent="0">
              <a:spcBef>
                <a:spcPts val="600"/>
              </a:spcBef>
              <a:buNone/>
            </a:pPr>
            <a:endParaRPr lang="en-US" sz="2800" b="1" dirty="0"/>
          </a:p>
          <a:p>
            <a:pPr marL="0" indent="0">
              <a:spcBef>
                <a:spcPts val="600"/>
              </a:spcBef>
              <a:buNone/>
            </a:pPr>
            <a:endParaRPr lang="en-US" sz="2800" b="1" dirty="0"/>
          </a:p>
          <a:p>
            <a:pPr>
              <a:spcBef>
                <a:spcPts val="600"/>
              </a:spcBef>
            </a:pPr>
            <a:endParaRPr lang="en-U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5AA65-98B3-41FC-9966-B39F3D172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4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E0599AE-F225-47F9-AB56-8ED62F84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Pre-Discharge Claims</a:t>
            </a:r>
          </a:p>
        </p:txBody>
      </p:sp>
    </p:spTree>
    <p:extLst>
      <p:ext uri="{BB962C8B-B14F-4D97-AF65-F5344CB8AC3E}">
        <p14:creationId xmlns:p14="http://schemas.microsoft.com/office/powerpoint/2010/main" val="32813887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CE8B3B9-4A50-4502-B74B-751A7749780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86871" y="1231276"/>
            <a:ext cx="11684550" cy="5490199"/>
          </a:xfrm>
        </p:spPr>
        <p:txBody>
          <a:bodyPr/>
          <a:lstStyle/>
          <a:p>
            <a:pPr marL="0" indent="0">
              <a:spcBef>
                <a:spcPts val="600"/>
              </a:spcBef>
              <a:buNone/>
            </a:pPr>
            <a:r>
              <a:rPr lang="en-US" sz="2800" b="1" dirty="0"/>
              <a:t>Benefits delivery at discharge (BDD)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180-90 days from EAOS [day for day to include last day]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Priority level high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Rating Decision should be complete shortly following separation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VA Contract Examination QTC / VES / LHI  </a:t>
            </a:r>
          </a:p>
          <a:p>
            <a:pPr marL="0" indent="0">
              <a:spcBef>
                <a:spcPts val="600"/>
              </a:spcBef>
              <a:buNone/>
            </a:pPr>
            <a:endParaRPr lang="en-US" sz="2000" dirty="0"/>
          </a:p>
          <a:p>
            <a:pPr marL="0" indent="0">
              <a:spcBef>
                <a:spcPts val="600"/>
              </a:spcBef>
              <a:buNone/>
            </a:pPr>
            <a:r>
              <a:rPr lang="en-US" sz="2800" b="1" dirty="0"/>
              <a:t>Fully developed claim process [FDC or BDD Excluded]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89 days or less from EAOS to include post service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Lesser priority level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Development may not start until after separation                        </a:t>
            </a:r>
          </a:p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sz="2800" dirty="0"/>
              <a:t>VA Contract Examination QTC / VES / LHI / VHA     </a:t>
            </a:r>
            <a:endParaRPr lang="en-US" sz="2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D5AA65-98B3-41FC-9966-B39F3D172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5</a:t>
            </a:fld>
            <a:endParaRPr lang="en-US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EE0599AE-F225-47F9-AB56-8ED62F8424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Pre-Discharge Claims</a:t>
            </a:r>
          </a:p>
        </p:txBody>
      </p:sp>
      <p:pic>
        <p:nvPicPr>
          <p:cNvPr id="7" name="Picture 6" descr="Icon&#10;&#10;Description automatically generated with medium confidence">
            <a:extLst>
              <a:ext uri="{FF2B5EF4-FFF2-40B4-BE49-F238E27FC236}">
                <a16:creationId xmlns:a16="http://schemas.microsoft.com/office/drawing/2014/main" id="{F976BE8B-394B-4524-95AE-E1E53E2C28D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55832" y="1383268"/>
            <a:ext cx="1119300" cy="1119300"/>
          </a:xfrm>
          <a:prstGeom prst="rect">
            <a:avLst/>
          </a:prstGeom>
        </p:spPr>
      </p:pic>
      <p:pic>
        <p:nvPicPr>
          <p:cNvPr id="8" name="Picture 7" descr="Logo&#10;&#10;Description automatically generated">
            <a:extLst>
              <a:ext uri="{FF2B5EF4-FFF2-40B4-BE49-F238E27FC236}">
                <a16:creationId xmlns:a16="http://schemas.microsoft.com/office/drawing/2014/main" id="{2E8EFEFF-BDCC-47DD-8A16-7CA24685C6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33153" y="3117165"/>
            <a:ext cx="1238268" cy="1238268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55428067-C9EA-5602-75A6-0FF55FDC5535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9982200" y="4022596"/>
            <a:ext cx="2666592" cy="2666592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11135584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952443-F19B-43F6-B23C-ADDD64327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5921" y="1332147"/>
            <a:ext cx="11420219" cy="55258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BDD Claim (180 – 90)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11FF5-DFCE-4772-8FD9-22D324BF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8686" y="63381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18D57-13A5-4968-950D-8FEF41FA439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B98604-FDEF-4F24-89E9-B96F1662B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85750"/>
            <a:ext cx="8457079" cy="1046399"/>
          </a:xfrm>
        </p:spPr>
        <p:txBody>
          <a:bodyPr/>
          <a:lstStyle/>
          <a:p>
            <a:r>
              <a:rPr lang="en-US" sz="3600" dirty="0">
                <a:effectLst/>
                <a:ea typeface="Calibri" panose="020F0502020204030204" pitchFamily="34" charset="0"/>
              </a:rPr>
              <a:t>BDD Claim Type (graphically)</a:t>
            </a:r>
            <a:endParaRPr lang="en-US" sz="4000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AE26CF2B-A184-4D3B-91F4-3A9CB971D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58" y="2112789"/>
            <a:ext cx="1772562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Claim generation &amp; transmission to VA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63DB16C9-DB11-4A83-BBE4-33939D204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451" y="2027434"/>
            <a:ext cx="2477660" cy="12607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Request for contract Examination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Immediate (non-discretionary)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7EBA4C15-ECDC-457E-BB32-58A822DE2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2471" y="2027434"/>
            <a:ext cx="1517815" cy="12003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QTC, VES, LHI Exam (only)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286B6A07-447A-4C39-A15D-D1F952D98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48" y="3706280"/>
            <a:ext cx="2436626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Examinations 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Returned to VA  &amp; Evaluated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555B93A1-1DE8-4274-B412-0D4DC4445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1120" y="3703748"/>
            <a:ext cx="2226380" cy="13673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VSR Reviewed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ok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fwded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RVSR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F7E23B04-EBE4-48B1-BF2A-AE1AA6D9E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2471" y="3665197"/>
            <a:ext cx="2108919" cy="18758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RVSR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Generates draft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Rating Decision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5C2E014D-3599-4745-B890-F35A2C8E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321" y="5297490"/>
            <a:ext cx="2120413" cy="1400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Ltr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VSR  generates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Award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Ltr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46FD9CA1-2411-4573-854D-8BC0F7DE7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623" y="5268779"/>
            <a:ext cx="1934066" cy="10693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Ltr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Mailed to Veteran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4632C445-69C5-4D66-963B-3FB1C5222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7DDEB570-60EC-4AB3-9122-032E6C9E7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7895"/>
            <a:ext cx="184731" cy="5386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FECA46-CECC-4260-A89E-095C1563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7C574E39-B01F-443F-B4B8-BFE2ED4E3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FD7C855F-B2CA-495D-83B8-44AB304C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206" y="20159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A78117A5-84E9-49CD-821E-1EEB5E34C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0590" y="20570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191985AC-8F27-49EB-897B-2DE83ED29BD3}"/>
              </a:ext>
            </a:extLst>
          </p:cNvPr>
          <p:cNvSpPr/>
          <p:nvPr/>
        </p:nvSpPr>
        <p:spPr>
          <a:xfrm>
            <a:off x="2858324" y="2327201"/>
            <a:ext cx="11165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BF9098B0-F4A4-40CA-98EF-7253A8307EDE}"/>
              </a:ext>
            </a:extLst>
          </p:cNvPr>
          <p:cNvSpPr/>
          <p:nvPr/>
        </p:nvSpPr>
        <p:spPr>
          <a:xfrm>
            <a:off x="7205181" y="2299408"/>
            <a:ext cx="9185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17776DB-3B1A-423B-B43C-8B02F44A91A7}"/>
              </a:ext>
            </a:extLst>
          </p:cNvPr>
          <p:cNvSpPr/>
          <p:nvPr/>
        </p:nvSpPr>
        <p:spPr>
          <a:xfrm>
            <a:off x="6910111" y="4064128"/>
            <a:ext cx="11165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4FB849F-C72D-403F-9E08-747834F769E9}"/>
              </a:ext>
            </a:extLst>
          </p:cNvPr>
          <p:cNvSpPr/>
          <p:nvPr/>
        </p:nvSpPr>
        <p:spPr>
          <a:xfrm>
            <a:off x="3048979" y="3871845"/>
            <a:ext cx="9185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Equals 29">
            <a:extLst>
              <a:ext uri="{FF2B5EF4-FFF2-40B4-BE49-F238E27FC236}">
                <a16:creationId xmlns:a16="http://schemas.microsoft.com/office/drawing/2014/main" id="{B9B31A46-6921-421C-9869-5AE720FD9933}"/>
              </a:ext>
            </a:extLst>
          </p:cNvPr>
          <p:cNvSpPr/>
          <p:nvPr/>
        </p:nvSpPr>
        <p:spPr>
          <a:xfrm>
            <a:off x="3048979" y="542371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01619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89952443-F19B-43F6-B23C-ADDD64327DF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305921" y="1332147"/>
            <a:ext cx="11420219" cy="5525853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BDD Excluded Claim (89 – 1)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AA11FF5-DFCE-4772-8FD9-22D324BF11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38686" y="6338118"/>
            <a:ext cx="2743200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0B18D57-13A5-4968-950D-8FEF41FA4399}" type="slidenum">
              <a:rPr kumimoji="0" lang="en-US" sz="20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US" sz="20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2B98604-FDEF-4F24-89E9-B96F1662B3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86871" y="285750"/>
            <a:ext cx="8457079" cy="1046399"/>
          </a:xfrm>
        </p:spPr>
        <p:txBody>
          <a:bodyPr/>
          <a:lstStyle/>
          <a:p>
            <a:r>
              <a:rPr lang="en-US" sz="3600" dirty="0">
                <a:effectLst/>
                <a:ea typeface="Calibri" panose="020F0502020204030204" pitchFamily="34" charset="0"/>
              </a:rPr>
              <a:t>BDD (Excluded) Claim Type (graphically)</a:t>
            </a:r>
            <a:endParaRPr lang="en-US" sz="4000" dirty="0"/>
          </a:p>
        </p:txBody>
      </p:sp>
      <p:sp>
        <p:nvSpPr>
          <p:cNvPr id="3" name="Text Box 2">
            <a:extLst>
              <a:ext uri="{FF2B5EF4-FFF2-40B4-BE49-F238E27FC236}">
                <a16:creationId xmlns:a16="http://schemas.microsoft.com/office/drawing/2014/main" id="{AE26CF2B-A184-4D3B-91F4-3A9CB971DD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97558" y="2112789"/>
            <a:ext cx="1772562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Claim generation &amp; transmission to VA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6" name="Text Box 11">
            <a:extLst>
              <a:ext uri="{FF2B5EF4-FFF2-40B4-BE49-F238E27FC236}">
                <a16:creationId xmlns:a16="http://schemas.microsoft.com/office/drawing/2014/main" id="{63DB16C9-DB11-4A83-BBE4-33939D20488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32451" y="2027434"/>
            <a:ext cx="2477660" cy="126077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Request for contract Examination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Discretionary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7" name="Text Box 12">
            <a:extLst>
              <a:ext uri="{FF2B5EF4-FFF2-40B4-BE49-F238E27FC236}">
                <a16:creationId xmlns:a16="http://schemas.microsoft.com/office/drawing/2014/main" id="{7EBA4C15-ECDC-457E-BB32-58A822DE213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2471" y="2027434"/>
            <a:ext cx="1517815" cy="120032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QTC/ VES/LHI or 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VHA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Exam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8" name="Text Box 6">
            <a:extLst>
              <a:ext uri="{FF2B5EF4-FFF2-40B4-BE49-F238E27FC236}">
                <a16:creationId xmlns:a16="http://schemas.microsoft.com/office/drawing/2014/main" id="{286B6A07-447A-4C39-A15D-D1F952D989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948" y="3706280"/>
            <a:ext cx="2436626" cy="13234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Examinations 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Returned to VA  &amp; Evaluated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2" name="Text Box 8">
            <a:extLst>
              <a:ext uri="{FF2B5EF4-FFF2-40B4-BE49-F238E27FC236}">
                <a16:creationId xmlns:a16="http://schemas.microsoft.com/office/drawing/2014/main" id="{555B93A1-1DE8-4274-B412-0D4DC444575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41120" y="3703748"/>
            <a:ext cx="2226380" cy="1367317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VSR Reviewed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IF ok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fwded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to RVSR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4" name="Text Box 10">
            <a:extLst>
              <a:ext uri="{FF2B5EF4-FFF2-40B4-BE49-F238E27FC236}">
                <a16:creationId xmlns:a16="http://schemas.microsoft.com/office/drawing/2014/main" id="{F7E23B04-EBE4-48B1-BF2A-AE1AA6D9EAC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492471" y="3665197"/>
            <a:ext cx="2108919" cy="1875811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RVSR</a:t>
            </a:r>
            <a:endParaRPr kumimoji="0" lang="en-US" altLang="en-US" sz="20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Generates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Rating Decision (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post service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8" name="Text Box 4">
            <a:extLst>
              <a:ext uri="{FF2B5EF4-FFF2-40B4-BE49-F238E27FC236}">
                <a16:creationId xmlns:a16="http://schemas.microsoft.com/office/drawing/2014/main" id="{5C2E014D-3599-4745-B890-F35A2C8EB45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05321" y="5297490"/>
            <a:ext cx="2120413" cy="1400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Ltr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VSR  generates 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Award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Ltr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19" name="Text Box 5">
            <a:extLst>
              <a:ext uri="{FF2B5EF4-FFF2-40B4-BE49-F238E27FC236}">
                <a16:creationId xmlns:a16="http://schemas.microsoft.com/office/drawing/2014/main" id="{46FD9CA1-2411-4573-854D-8BC0F7DE7B9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86623" y="5268779"/>
            <a:ext cx="1934066" cy="1069339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Decision </a:t>
            </a:r>
            <a:r>
              <a:rPr kumimoji="0" lang="en-US" altLang="en-US" sz="2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Ltr</a:t>
            </a: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Mailed to Veteran</a:t>
            </a:r>
            <a:endParaRPr kumimoji="0" lang="en-US" alt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0" name="Rectangle 16">
            <a:extLst>
              <a:ext uri="{FF2B5EF4-FFF2-40B4-BE49-F238E27FC236}">
                <a16:creationId xmlns:a16="http://schemas.microsoft.com/office/drawing/2014/main" id="{4632C445-69C5-4D66-963B-3FB1C52227DF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1" name="Rectangle 18">
            <a:extLst>
              <a:ext uri="{FF2B5EF4-FFF2-40B4-BE49-F238E27FC236}">
                <a16:creationId xmlns:a16="http://schemas.microsoft.com/office/drawing/2014/main" id="{7DDEB570-60EC-4AB3-9122-032E6C9E7B3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03257"/>
            <a:ext cx="184731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B5FECA46-CECC-4260-A89E-095C15637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4572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3" name="Rectangle 25">
            <a:extLst>
              <a:ext uri="{FF2B5EF4-FFF2-40B4-BE49-F238E27FC236}">
                <a16:creationId xmlns:a16="http://schemas.microsoft.com/office/drawing/2014/main" id="{7C574E39-B01F-443F-B4B8-BFE2ED4E3F18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91440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br>
              <a:rPr kumimoji="0" lang="en-US" alt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</a:b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4" name="Rectangle 29">
            <a:extLst>
              <a:ext uri="{FF2B5EF4-FFF2-40B4-BE49-F238E27FC236}">
                <a16:creationId xmlns:a16="http://schemas.microsoft.com/office/drawing/2014/main" id="{FD7C855F-B2CA-495D-83B8-44AB304C65F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27206" y="2015932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1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25" name="Rectangle 30">
            <a:extLst>
              <a:ext uri="{FF2B5EF4-FFF2-40B4-BE49-F238E27FC236}">
                <a16:creationId xmlns:a16="http://schemas.microsoft.com/office/drawing/2014/main" id="{A78117A5-84E9-49CD-821E-1EEB5E34C8D9}"/>
              </a:ext>
            </a:extLst>
          </p:cNvPr>
          <p:cNvSpPr>
            <a:spLocks noChangeArrowheads="1"/>
          </p:cNvSpPr>
          <p:nvPr/>
        </p:nvSpPr>
        <p:spPr bwMode="auto">
          <a:xfrm>
            <a:off x="-1580590" y="2057081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Arrow: Right 25">
            <a:extLst>
              <a:ext uri="{FF2B5EF4-FFF2-40B4-BE49-F238E27FC236}">
                <a16:creationId xmlns:a16="http://schemas.microsoft.com/office/drawing/2014/main" id="{191985AC-8F27-49EB-897B-2DE83ED29BD3}"/>
              </a:ext>
            </a:extLst>
          </p:cNvPr>
          <p:cNvSpPr/>
          <p:nvPr/>
        </p:nvSpPr>
        <p:spPr>
          <a:xfrm>
            <a:off x="2858324" y="2327201"/>
            <a:ext cx="11165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7" name="Arrow: Right 26">
            <a:extLst>
              <a:ext uri="{FF2B5EF4-FFF2-40B4-BE49-F238E27FC236}">
                <a16:creationId xmlns:a16="http://schemas.microsoft.com/office/drawing/2014/main" id="{BF9098B0-F4A4-40CA-98EF-7253A8307EDE}"/>
              </a:ext>
            </a:extLst>
          </p:cNvPr>
          <p:cNvSpPr/>
          <p:nvPr/>
        </p:nvSpPr>
        <p:spPr>
          <a:xfrm>
            <a:off x="7205181" y="2299408"/>
            <a:ext cx="9185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Arrow: Right 27">
            <a:extLst>
              <a:ext uri="{FF2B5EF4-FFF2-40B4-BE49-F238E27FC236}">
                <a16:creationId xmlns:a16="http://schemas.microsoft.com/office/drawing/2014/main" id="{C17776DB-3B1A-423B-B43C-8B02F44A91A7}"/>
              </a:ext>
            </a:extLst>
          </p:cNvPr>
          <p:cNvSpPr/>
          <p:nvPr/>
        </p:nvSpPr>
        <p:spPr>
          <a:xfrm>
            <a:off x="6910111" y="4064128"/>
            <a:ext cx="1116501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9" name="Arrow: Right 28">
            <a:extLst>
              <a:ext uri="{FF2B5EF4-FFF2-40B4-BE49-F238E27FC236}">
                <a16:creationId xmlns:a16="http://schemas.microsoft.com/office/drawing/2014/main" id="{64FB849F-C72D-403F-9E08-747834F769E9}"/>
              </a:ext>
            </a:extLst>
          </p:cNvPr>
          <p:cNvSpPr/>
          <p:nvPr/>
        </p:nvSpPr>
        <p:spPr>
          <a:xfrm>
            <a:off x="3048979" y="3871845"/>
            <a:ext cx="918595" cy="48463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Equals 29">
            <a:extLst>
              <a:ext uri="{FF2B5EF4-FFF2-40B4-BE49-F238E27FC236}">
                <a16:creationId xmlns:a16="http://schemas.microsoft.com/office/drawing/2014/main" id="{B9B31A46-6921-421C-9869-5AE720FD9933}"/>
              </a:ext>
            </a:extLst>
          </p:cNvPr>
          <p:cNvSpPr/>
          <p:nvPr/>
        </p:nvSpPr>
        <p:spPr>
          <a:xfrm>
            <a:off x="3048979" y="5423718"/>
            <a:ext cx="914400" cy="9144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4920668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AE42F-4FDB-40FB-8778-E8781AED7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435" y="1236619"/>
            <a:ext cx="11905130" cy="5484857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Documentation necessary for Pre separation claim filing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b="1" dirty="0"/>
              <a:t>Don’t forget that you may have dependents</a:t>
            </a:r>
          </a:p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en-US" sz="2800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8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Preparing to file VA claim</a:t>
            </a:r>
          </a:p>
        </p:txBody>
      </p:sp>
    </p:spTree>
    <p:extLst>
      <p:ext uri="{BB962C8B-B14F-4D97-AF65-F5344CB8AC3E}">
        <p14:creationId xmlns:p14="http://schemas.microsoft.com/office/powerpoint/2010/main" val="3506584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FC1AE42F-4FDB-40FB-8778-E8781AED7FB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435" y="1236619"/>
            <a:ext cx="11905130" cy="5484857"/>
          </a:xfrm>
        </p:spPr>
        <p:txBody>
          <a:bodyPr/>
          <a:lstStyle/>
          <a:p>
            <a:pPr marL="285750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US" sz="2800" dirty="0"/>
              <a:t>Military documentation necessary for your VA Claim</a:t>
            </a: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 err="1"/>
              <a:t>Ahlta</a:t>
            </a:r>
            <a:r>
              <a:rPr lang="en-US" sz="2400" dirty="0"/>
              <a:t> Record (Electronic  Medical Record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>
                <a:solidFill>
                  <a:srgbClr val="C00000"/>
                </a:solidFill>
              </a:rPr>
              <a:t>A</a:t>
            </a:r>
            <a:r>
              <a:rPr lang="en-US" sz="2000" dirty="0"/>
              <a:t>rmed Forces </a:t>
            </a:r>
            <a:r>
              <a:rPr lang="en-US" sz="2000" dirty="0">
                <a:solidFill>
                  <a:srgbClr val="C00000"/>
                </a:solidFill>
              </a:rPr>
              <a:t>H</a:t>
            </a:r>
            <a:r>
              <a:rPr lang="en-US" sz="2000" dirty="0"/>
              <a:t>ealth </a:t>
            </a:r>
            <a:r>
              <a:rPr lang="en-US" sz="2000" dirty="0">
                <a:solidFill>
                  <a:srgbClr val="C00000"/>
                </a:solidFill>
              </a:rPr>
              <a:t>L</a:t>
            </a:r>
            <a:r>
              <a:rPr lang="en-US" sz="2000" dirty="0"/>
              <a:t>ongitudinal </a:t>
            </a:r>
            <a:r>
              <a:rPr lang="en-US" sz="2000" dirty="0">
                <a:solidFill>
                  <a:srgbClr val="C00000"/>
                </a:solidFill>
              </a:rPr>
              <a:t>T</a:t>
            </a:r>
            <a:r>
              <a:rPr lang="en-US" sz="2000" dirty="0"/>
              <a:t>echnology </a:t>
            </a:r>
            <a:r>
              <a:rPr lang="en-US" sz="2000" dirty="0">
                <a:solidFill>
                  <a:srgbClr val="C00000"/>
                </a:solidFill>
              </a:rPr>
              <a:t>A</a:t>
            </a:r>
            <a:r>
              <a:rPr lang="en-US" sz="2000" dirty="0"/>
              <a:t>pplication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2005 – Feb 26, 2021 </a:t>
            </a: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Genesis Record (Electronic Medical Record)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Feb 27, 2021 – Present </a:t>
            </a:r>
          </a:p>
          <a:p>
            <a:pPr marL="742950" lvl="1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400" dirty="0"/>
              <a:t>Hardcopy Medical and Dental Record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Scanned  (150 Mb limit per attachment)</a:t>
            </a:r>
          </a:p>
          <a:p>
            <a:pPr marL="1200150" lvl="2" indent="-28575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</a:pPr>
            <a:r>
              <a:rPr lang="en-US" sz="2000" dirty="0"/>
              <a:t>Absolutely necessary (Service preceding 2005)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1BE3921-2271-4912-9387-0E39C3552F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B18D57-13A5-4968-950D-8FEF41FA4399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F62AEE4B-D7D9-4D63-909C-73A6D57F0E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Preparing to file VA claim</a:t>
            </a:r>
          </a:p>
        </p:txBody>
      </p:sp>
    </p:spTree>
    <p:extLst>
      <p:ext uri="{BB962C8B-B14F-4D97-AF65-F5344CB8AC3E}">
        <p14:creationId xmlns:p14="http://schemas.microsoft.com/office/powerpoint/2010/main" val="377371391"/>
      </p:ext>
    </p:extLst>
  </p:cSld>
  <p:clrMapOvr>
    <a:masterClrMapping/>
  </p:clrMapOvr>
</p:sld>
</file>

<file path=ppt/theme/theme1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PT Template - Standard" id="{EAD38C73-3864-4E21-8475-7DD780A754CD}" vid="{FEB9280E-D5C3-4C79-A679-ED83E8C644C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7730</TotalTime>
  <Words>1046</Words>
  <Application>Microsoft Office PowerPoint</Application>
  <PresentationFormat>Widescreen</PresentationFormat>
  <Paragraphs>243</Paragraphs>
  <Slides>23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9" baseType="lpstr">
      <vt:lpstr>Arial</vt:lpstr>
      <vt:lpstr>Calibri</vt:lpstr>
      <vt:lpstr>Calibri Light</vt:lpstr>
      <vt:lpstr>Times New Roman</vt:lpstr>
      <vt:lpstr>Custom Design</vt:lpstr>
      <vt:lpstr>Office Theme</vt:lpstr>
      <vt:lpstr>PowerPoint Presentation</vt:lpstr>
      <vt:lpstr>Lesson Plan</vt:lpstr>
      <vt:lpstr>The Game Plan for Success</vt:lpstr>
      <vt:lpstr>Pre-Discharge Claims</vt:lpstr>
      <vt:lpstr>Pre-Discharge Claims</vt:lpstr>
      <vt:lpstr>BDD Claim Type (graphically)</vt:lpstr>
      <vt:lpstr>BDD (Excluded) Claim Type (graphically)</vt:lpstr>
      <vt:lpstr>Preparing to file VA claim</vt:lpstr>
      <vt:lpstr>Preparing to file VA claim</vt:lpstr>
      <vt:lpstr>Preparing to file VA claim</vt:lpstr>
      <vt:lpstr> VA forms</vt:lpstr>
      <vt:lpstr> Special Circumstance Documentation </vt:lpstr>
      <vt:lpstr> VA forms weblink</vt:lpstr>
      <vt:lpstr>The Examination Process</vt:lpstr>
      <vt:lpstr>Examination Psychology</vt:lpstr>
      <vt:lpstr>Where to File claim</vt:lpstr>
      <vt:lpstr>Reach</vt:lpstr>
      <vt:lpstr>VA Healthcare</vt:lpstr>
      <vt:lpstr>Reach - Healthcare</vt:lpstr>
      <vt:lpstr>Point of Contacts</vt:lpstr>
      <vt:lpstr>Additional Resources</vt:lpstr>
      <vt:lpstr>When do my benefits begin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Vargas, Gerardo, VSOSDGO,</dc:creator>
  <cp:lastModifiedBy>Hinds, Robert C CIV USCG HQS (USA)</cp:lastModifiedBy>
  <cp:revision>204</cp:revision>
  <dcterms:created xsi:type="dcterms:W3CDTF">2020-08-12T23:15:24Z</dcterms:created>
  <dcterms:modified xsi:type="dcterms:W3CDTF">2022-09-04T15:42:19Z</dcterms:modified>
  <cp:contentStatus/>
</cp:coreProperties>
</file>